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notesSlides/notesSlide31.xml" ContentType="application/vnd.openxmlformats-officedocument.presentationml.notesSlide+xml"/>
  <Override PartName="/ppt/tags/tag26.xml" ContentType="application/vnd.openxmlformats-officedocument.presentationml.tags+xml"/>
  <Override PartName="/ppt/notesSlides/notesSlide32.xml" ContentType="application/vnd.openxmlformats-officedocument.presentationml.notesSlide+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notesSlides/notesSlide34.xml" ContentType="application/vnd.openxmlformats-officedocument.presentationml.notesSlide+xml"/>
  <Override PartName="/ppt/tags/tag29.xml" ContentType="application/vnd.openxmlformats-officedocument.presentationml.tags+xml"/>
  <Override PartName="/ppt/notesSlides/notesSlide35.xml" ContentType="application/vnd.openxmlformats-officedocument.presentationml.notesSlide+xml"/>
  <Override PartName="/ppt/tags/tag30.xml" ContentType="application/vnd.openxmlformats-officedocument.presentationml.tags+xml"/>
  <Override PartName="/ppt/notesSlides/notesSlide36.xml" ContentType="application/vnd.openxmlformats-officedocument.presentationml.notesSlide+xml"/>
  <Override PartName="/ppt/tags/tag31.xml" ContentType="application/vnd.openxmlformats-officedocument.presentationml.tags+xml"/>
  <Override PartName="/ppt/notesSlides/notesSlide37.xml" ContentType="application/vnd.openxmlformats-officedocument.presentationml.notesSlide+xml"/>
  <Override PartName="/ppt/tags/tag32.xml" ContentType="application/vnd.openxmlformats-officedocument.presentationml.tags+xml"/>
  <Override PartName="/ppt/notesSlides/notesSlide38.xml" ContentType="application/vnd.openxmlformats-officedocument.presentationml.notesSlide+xml"/>
  <Override PartName="/ppt/tags/tag33.xml" ContentType="application/vnd.openxmlformats-officedocument.presentationml.tags+xml"/>
  <Override PartName="/ppt/notesSlides/notesSlide39.xml" ContentType="application/vnd.openxmlformats-officedocument.presentationml.notesSlide+xml"/>
  <Override PartName="/ppt/tags/tag3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tags/tag36.xml" ContentType="application/vnd.openxmlformats-officedocument.presentationml.tags+xml"/>
  <Override PartName="/ppt/notesSlides/notesSlide43.xml" ContentType="application/vnd.openxmlformats-officedocument.presentationml.notesSlide+xml"/>
  <Override PartName="/ppt/tags/tag37.xml" ContentType="application/vnd.openxmlformats-officedocument.presentationml.tags+xml"/>
  <Override PartName="/ppt/notesSlides/notesSlide44.xml" ContentType="application/vnd.openxmlformats-officedocument.presentationml.notesSlide+xml"/>
  <Override PartName="/ppt/tags/tag38.xml" ContentType="application/vnd.openxmlformats-officedocument.presentationml.tags+xml"/>
  <Override PartName="/ppt/notesSlides/notesSlide45.xml" ContentType="application/vnd.openxmlformats-officedocument.presentationml.notesSlide+xml"/>
  <Override PartName="/ppt/tags/tag39.xml" ContentType="application/vnd.openxmlformats-officedocument.presentationml.tags+xml"/>
  <Override PartName="/ppt/notesSlides/notesSlide46.xml" ContentType="application/vnd.openxmlformats-officedocument.presentationml.notesSlide+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notesSlides/notesSlide48.xml" ContentType="application/vnd.openxmlformats-officedocument.presentationml.notesSlide+xml"/>
  <Override PartName="/ppt/tags/tag42.xml" ContentType="application/vnd.openxmlformats-officedocument.presentationml.tags+xml"/>
  <Override PartName="/ppt/notesSlides/notesSlide49.xml" ContentType="application/vnd.openxmlformats-officedocument.presentationml.notesSlide+xml"/>
  <Override PartName="/ppt/tags/tag43.xml" ContentType="application/vnd.openxmlformats-officedocument.presentationml.tags+xml"/>
  <Override PartName="/ppt/notesSlides/notesSlide50.xml" ContentType="application/vnd.openxmlformats-officedocument.presentationml.notesSlide+xml"/>
  <Override PartName="/ppt/tags/tag44.xml" ContentType="application/vnd.openxmlformats-officedocument.presentationml.tags+xml"/>
  <Override PartName="/ppt/notesSlides/notesSlide51.xml" ContentType="application/vnd.openxmlformats-officedocument.presentationml.notesSlide+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tags/tag47.xml" ContentType="application/vnd.openxmlformats-officedocument.presentationml.tags+xml"/>
  <Override PartName="/ppt/notesSlides/notesSlide54.xml" ContentType="application/vnd.openxmlformats-officedocument.presentationml.notesSlide+xml"/>
  <Override PartName="/ppt/tags/tag48.xml" ContentType="application/vnd.openxmlformats-officedocument.presentationml.tags+xml"/>
  <Override PartName="/ppt/notesSlides/notesSlide55.xml" ContentType="application/vnd.openxmlformats-officedocument.presentationml.notesSlide+xml"/>
  <Override PartName="/ppt/tags/tag49.xml" ContentType="application/vnd.openxmlformats-officedocument.presentationml.tags+xml"/>
  <Override PartName="/ppt/notesSlides/notesSlide56.xml" ContentType="application/vnd.openxmlformats-officedocument.presentationml.notesSlide+xml"/>
  <Override PartName="/ppt/tags/tag50.xml" ContentType="application/vnd.openxmlformats-officedocument.presentationml.tags+xml"/>
  <Override PartName="/ppt/notesSlides/notesSlide57.xml" ContentType="application/vnd.openxmlformats-officedocument.presentationml.notesSlide+xml"/>
  <Override PartName="/ppt/tags/tag51.xml" ContentType="application/vnd.openxmlformats-officedocument.presentationml.tags+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315" r:id="rId2"/>
    <p:sldId id="430" r:id="rId3"/>
    <p:sldId id="756" r:id="rId4"/>
    <p:sldId id="782" r:id="rId5"/>
    <p:sldId id="791" r:id="rId6"/>
    <p:sldId id="788" r:id="rId7"/>
    <p:sldId id="792" r:id="rId8"/>
    <p:sldId id="806" r:id="rId9"/>
    <p:sldId id="407" r:id="rId10"/>
    <p:sldId id="408" r:id="rId11"/>
    <p:sldId id="409" r:id="rId12"/>
    <p:sldId id="410" r:id="rId13"/>
    <p:sldId id="391" r:id="rId14"/>
    <p:sldId id="818" r:id="rId15"/>
    <p:sldId id="799" r:id="rId16"/>
    <p:sldId id="820" r:id="rId17"/>
    <p:sldId id="819" r:id="rId18"/>
    <p:sldId id="809" r:id="rId19"/>
    <p:sldId id="827" r:id="rId20"/>
    <p:sldId id="811" r:id="rId21"/>
    <p:sldId id="812" r:id="rId22"/>
    <p:sldId id="796" r:id="rId23"/>
    <p:sldId id="797" r:id="rId24"/>
    <p:sldId id="807" r:id="rId25"/>
    <p:sldId id="798" r:id="rId26"/>
    <p:sldId id="817" r:id="rId27"/>
    <p:sldId id="794" r:id="rId28"/>
    <p:sldId id="813" r:id="rId29"/>
    <p:sldId id="814" r:id="rId30"/>
    <p:sldId id="785" r:id="rId31"/>
    <p:sldId id="783" r:id="rId32"/>
    <p:sldId id="832" r:id="rId33"/>
    <p:sldId id="801" r:id="rId34"/>
    <p:sldId id="786" r:id="rId35"/>
    <p:sldId id="829" r:id="rId36"/>
    <p:sldId id="830" r:id="rId37"/>
    <p:sldId id="802" r:id="rId38"/>
    <p:sldId id="821" r:id="rId39"/>
    <p:sldId id="825" r:id="rId40"/>
    <p:sldId id="826" r:id="rId41"/>
    <p:sldId id="824" r:id="rId42"/>
    <p:sldId id="769" r:id="rId43"/>
    <p:sldId id="803" r:id="rId44"/>
    <p:sldId id="831" r:id="rId45"/>
    <p:sldId id="543" r:id="rId46"/>
    <p:sldId id="804" r:id="rId47"/>
    <p:sldId id="808" r:id="rId48"/>
    <p:sldId id="816" r:id="rId49"/>
    <p:sldId id="815" r:id="rId50"/>
    <p:sldId id="789" r:id="rId51"/>
    <p:sldId id="784" r:id="rId52"/>
    <p:sldId id="770" r:id="rId53"/>
    <p:sldId id="773" r:id="rId54"/>
    <p:sldId id="828" r:id="rId55"/>
    <p:sldId id="774" r:id="rId56"/>
    <p:sldId id="778" r:id="rId57"/>
    <p:sldId id="779" r:id="rId58"/>
    <p:sldId id="775" r:id="rId59"/>
    <p:sldId id="776" r:id="rId60"/>
    <p:sldId id="777" r:id="rId61"/>
    <p:sldId id="781" r:id="rId62"/>
    <p:sldId id="780" r:id="rId63"/>
    <p:sldId id="450" r:id="rId64"/>
    <p:sldId id="77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430"/>
            <p14:sldId id="756"/>
            <p14:sldId id="782"/>
            <p14:sldId id="791"/>
            <p14:sldId id="788"/>
            <p14:sldId id="792"/>
            <p14:sldId id="806"/>
            <p14:sldId id="407"/>
            <p14:sldId id="408"/>
            <p14:sldId id="409"/>
            <p14:sldId id="410"/>
            <p14:sldId id="391"/>
            <p14:sldId id="818"/>
            <p14:sldId id="799"/>
            <p14:sldId id="820"/>
            <p14:sldId id="819"/>
            <p14:sldId id="809"/>
            <p14:sldId id="827"/>
            <p14:sldId id="811"/>
            <p14:sldId id="812"/>
            <p14:sldId id="796"/>
            <p14:sldId id="797"/>
            <p14:sldId id="807"/>
            <p14:sldId id="798"/>
            <p14:sldId id="817"/>
            <p14:sldId id="794"/>
            <p14:sldId id="813"/>
            <p14:sldId id="814"/>
            <p14:sldId id="785"/>
            <p14:sldId id="783"/>
            <p14:sldId id="832"/>
            <p14:sldId id="801"/>
            <p14:sldId id="786"/>
            <p14:sldId id="829"/>
            <p14:sldId id="830"/>
            <p14:sldId id="802"/>
            <p14:sldId id="821"/>
            <p14:sldId id="825"/>
            <p14:sldId id="826"/>
            <p14:sldId id="824"/>
            <p14:sldId id="769"/>
            <p14:sldId id="803"/>
            <p14:sldId id="831"/>
            <p14:sldId id="543"/>
            <p14:sldId id="804"/>
            <p14:sldId id="808"/>
            <p14:sldId id="816"/>
            <p14:sldId id="815"/>
            <p14:sldId id="789"/>
            <p14:sldId id="784"/>
            <p14:sldId id="770"/>
            <p14:sldId id="773"/>
            <p14:sldId id="828"/>
            <p14:sldId id="774"/>
            <p14:sldId id="778"/>
            <p14:sldId id="779"/>
            <p14:sldId id="775"/>
            <p14:sldId id="776"/>
            <p14:sldId id="777"/>
            <p14:sldId id="781"/>
            <p14:sldId id="780"/>
            <p14:sldId id="450"/>
            <p14:sldId id="772"/>
          </p14:sldIdLst>
        </p14:section>
        <p14:section name="Store" id="{99F90279-42E7-411D-A27A-8C0A36389AB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0000"/>
    <a:srgbClr val="FF9900"/>
    <a:srgbClr val="00B050"/>
    <a:srgbClr val="2E6187"/>
    <a:srgbClr val="E09878"/>
    <a:srgbClr val="03F314"/>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7ECE5-6D98-4E67-9C86-80B5173DC934}" v="1" dt="2023-10-02T16:25:20.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30" autoAdjust="0"/>
    <p:restoredTop sz="84129" autoAdjust="0"/>
  </p:normalViewPr>
  <p:slideViewPr>
    <p:cSldViewPr snapToGrid="0">
      <p:cViewPr varScale="1">
        <p:scale>
          <a:sx n="93" d="100"/>
          <a:sy n="93" d="100"/>
        </p:scale>
        <p:origin x="888"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Wes" userId="af0a08d3-450a-44fe-af25-05348afc4137" providerId="ADAL" clId="{5F07ECE5-6D98-4E67-9C86-80B5173DC934}"/>
    <pc:docChg chg="undo custSel addSld delSld modSld sldOrd modSection">
      <pc:chgData name="Austin, Wes" userId="af0a08d3-450a-44fe-af25-05348afc4137" providerId="ADAL" clId="{5F07ECE5-6D98-4E67-9C86-80B5173DC934}" dt="2023-10-02T19:57:10.379" v="3205" actId="20577"/>
      <pc:docMkLst>
        <pc:docMk/>
      </pc:docMkLst>
      <pc:sldChg chg="modSp mod">
        <pc:chgData name="Austin, Wes" userId="af0a08d3-450a-44fe-af25-05348afc4137" providerId="ADAL" clId="{5F07ECE5-6D98-4E67-9C86-80B5173DC934}" dt="2023-10-02T16:26:28.374" v="155" actId="20577"/>
        <pc:sldMkLst>
          <pc:docMk/>
          <pc:sldMk cId="0" sldId="391"/>
        </pc:sldMkLst>
        <pc:spChg chg="mod">
          <ac:chgData name="Austin, Wes" userId="af0a08d3-450a-44fe-af25-05348afc4137" providerId="ADAL" clId="{5F07ECE5-6D98-4E67-9C86-80B5173DC934}" dt="2023-10-02T16:26:28.374" v="155" actId="20577"/>
          <ac:spMkLst>
            <pc:docMk/>
            <pc:sldMk cId="0" sldId="391"/>
            <ac:spMk id="4" creationId="{BE7399FF-AB6B-F98F-CC4C-7A04B44F080C}"/>
          </ac:spMkLst>
        </pc:spChg>
      </pc:sldChg>
      <pc:sldChg chg="modSp mod">
        <pc:chgData name="Austin, Wes" userId="af0a08d3-450a-44fe-af25-05348afc4137" providerId="ADAL" clId="{5F07ECE5-6D98-4E67-9C86-80B5173DC934}" dt="2023-10-02T18:38:08.258" v="3087" actId="20577"/>
        <pc:sldMkLst>
          <pc:docMk/>
          <pc:sldMk cId="3998610761" sldId="450"/>
        </pc:sldMkLst>
        <pc:spChg chg="mod">
          <ac:chgData name="Austin, Wes" userId="af0a08d3-450a-44fe-af25-05348afc4137" providerId="ADAL" clId="{5F07ECE5-6D98-4E67-9C86-80B5173DC934}" dt="2023-10-02T18:38:08.258" v="3087" actId="20577"/>
          <ac:spMkLst>
            <pc:docMk/>
            <pc:sldMk cId="3998610761" sldId="450"/>
            <ac:spMk id="45" creationId="{7BE9C99F-028E-4B81-AC05-A932B6D77E91}"/>
          </ac:spMkLst>
        </pc:spChg>
      </pc:sldChg>
      <pc:sldChg chg="modSp mod">
        <pc:chgData name="Austin, Wes" userId="af0a08d3-450a-44fe-af25-05348afc4137" providerId="ADAL" clId="{5F07ECE5-6D98-4E67-9C86-80B5173DC934}" dt="2023-10-02T16:48:04.606" v="914" actId="1076"/>
        <pc:sldMkLst>
          <pc:docMk/>
          <pc:sldMk cId="1516770369" sldId="773"/>
        </pc:sldMkLst>
        <pc:spChg chg="mod">
          <ac:chgData name="Austin, Wes" userId="af0a08d3-450a-44fe-af25-05348afc4137" providerId="ADAL" clId="{5F07ECE5-6D98-4E67-9C86-80B5173DC934}" dt="2023-10-02T16:47:46.248" v="913" actId="1076"/>
          <ac:spMkLst>
            <pc:docMk/>
            <pc:sldMk cId="1516770369" sldId="773"/>
            <ac:spMk id="45" creationId="{7BE9C99F-028E-4B81-AC05-A932B6D77E91}"/>
          </ac:spMkLst>
        </pc:spChg>
        <pc:picChg chg="mod">
          <ac:chgData name="Austin, Wes" userId="af0a08d3-450a-44fe-af25-05348afc4137" providerId="ADAL" clId="{5F07ECE5-6D98-4E67-9C86-80B5173DC934}" dt="2023-10-02T16:48:04.606" v="914" actId="1076"/>
          <ac:picMkLst>
            <pc:docMk/>
            <pc:sldMk cId="1516770369" sldId="773"/>
            <ac:picMk id="3" creationId="{5F8A8150-2D70-6BBE-A080-D1493467C619}"/>
          </ac:picMkLst>
        </pc:picChg>
      </pc:sldChg>
      <pc:sldChg chg="modSp mod">
        <pc:chgData name="Austin, Wes" userId="af0a08d3-450a-44fe-af25-05348afc4137" providerId="ADAL" clId="{5F07ECE5-6D98-4E67-9C86-80B5173DC934}" dt="2023-10-02T18:37:09.691" v="3077" actId="20577"/>
        <pc:sldMkLst>
          <pc:docMk/>
          <pc:sldMk cId="2688158729" sldId="774"/>
        </pc:sldMkLst>
        <pc:spChg chg="mod">
          <ac:chgData name="Austin, Wes" userId="af0a08d3-450a-44fe-af25-05348afc4137" providerId="ADAL" clId="{5F07ECE5-6D98-4E67-9C86-80B5173DC934}" dt="2023-10-02T18:37:09.691" v="3077" actId="20577"/>
          <ac:spMkLst>
            <pc:docMk/>
            <pc:sldMk cId="2688158729" sldId="774"/>
            <ac:spMk id="45" creationId="{7BE9C99F-028E-4B81-AC05-A932B6D77E91}"/>
          </ac:spMkLst>
        </pc:spChg>
      </pc:sldChg>
      <pc:sldChg chg="modSp mod">
        <pc:chgData name="Austin, Wes" userId="af0a08d3-450a-44fe-af25-05348afc4137" providerId="ADAL" clId="{5F07ECE5-6D98-4E67-9C86-80B5173DC934}" dt="2023-10-02T16:51:07.177" v="1191" actId="20577"/>
        <pc:sldMkLst>
          <pc:docMk/>
          <pc:sldMk cId="2035909226" sldId="776"/>
        </pc:sldMkLst>
        <pc:spChg chg="mod">
          <ac:chgData name="Austin, Wes" userId="af0a08d3-450a-44fe-af25-05348afc4137" providerId="ADAL" clId="{5F07ECE5-6D98-4E67-9C86-80B5173DC934}" dt="2023-10-02T16:51:07.177" v="1191" actId="20577"/>
          <ac:spMkLst>
            <pc:docMk/>
            <pc:sldMk cId="2035909226" sldId="776"/>
            <ac:spMk id="45" creationId="{7BE9C99F-028E-4B81-AC05-A932B6D77E91}"/>
          </ac:spMkLst>
        </pc:spChg>
      </pc:sldChg>
      <pc:sldChg chg="modSp mod">
        <pc:chgData name="Austin, Wes" userId="af0a08d3-450a-44fe-af25-05348afc4137" providerId="ADAL" clId="{5F07ECE5-6D98-4E67-9C86-80B5173DC934}" dt="2023-10-02T16:52:10.281" v="1297" actId="1076"/>
        <pc:sldMkLst>
          <pc:docMk/>
          <pc:sldMk cId="4286827705" sldId="777"/>
        </pc:sldMkLst>
        <pc:spChg chg="mod">
          <ac:chgData name="Austin, Wes" userId="af0a08d3-450a-44fe-af25-05348afc4137" providerId="ADAL" clId="{5F07ECE5-6D98-4E67-9C86-80B5173DC934}" dt="2023-10-02T16:52:10.281" v="1297" actId="1076"/>
          <ac:spMkLst>
            <pc:docMk/>
            <pc:sldMk cId="4286827705" sldId="777"/>
            <ac:spMk id="45" creationId="{7BE9C99F-028E-4B81-AC05-A932B6D77E91}"/>
          </ac:spMkLst>
        </pc:spChg>
      </pc:sldChg>
      <pc:sldChg chg="modSp">
        <pc:chgData name="Austin, Wes" userId="af0a08d3-450a-44fe-af25-05348afc4137" providerId="ADAL" clId="{5F07ECE5-6D98-4E67-9C86-80B5173DC934}" dt="2023-10-02T18:37:34.356" v="3078" actId="207"/>
        <pc:sldMkLst>
          <pc:docMk/>
          <pc:sldMk cId="3540825201" sldId="779"/>
        </pc:sldMkLst>
        <pc:spChg chg="mod">
          <ac:chgData name="Austin, Wes" userId="af0a08d3-450a-44fe-af25-05348afc4137" providerId="ADAL" clId="{5F07ECE5-6D98-4E67-9C86-80B5173DC934}" dt="2023-10-02T18:37:34.356" v="3078" actId="207"/>
          <ac:spMkLst>
            <pc:docMk/>
            <pc:sldMk cId="3540825201" sldId="779"/>
            <ac:spMk id="45" creationId="{7BE9C99F-028E-4B81-AC05-A932B6D77E91}"/>
          </ac:spMkLst>
        </pc:spChg>
      </pc:sldChg>
      <pc:sldChg chg="modSp mod">
        <pc:chgData name="Austin, Wes" userId="af0a08d3-450a-44fe-af25-05348afc4137" providerId="ADAL" clId="{5F07ECE5-6D98-4E67-9C86-80B5173DC934}" dt="2023-10-02T16:55:33.698" v="1332" actId="20577"/>
        <pc:sldMkLst>
          <pc:docMk/>
          <pc:sldMk cId="1881909282" sldId="780"/>
        </pc:sldMkLst>
        <pc:spChg chg="mod">
          <ac:chgData name="Austin, Wes" userId="af0a08d3-450a-44fe-af25-05348afc4137" providerId="ADAL" clId="{5F07ECE5-6D98-4E67-9C86-80B5173DC934}" dt="2023-10-02T16:55:33.698" v="1332" actId="20577"/>
          <ac:spMkLst>
            <pc:docMk/>
            <pc:sldMk cId="1881909282" sldId="780"/>
            <ac:spMk id="11" creationId="{BB915E21-27C1-4107-8A79-AEE7952EF128}"/>
          </ac:spMkLst>
        </pc:spChg>
        <pc:graphicFrameChg chg="modGraphic">
          <ac:chgData name="Austin, Wes" userId="af0a08d3-450a-44fe-af25-05348afc4137" providerId="ADAL" clId="{5F07ECE5-6D98-4E67-9C86-80B5173DC934}" dt="2023-10-02T13:55:52.033" v="3" actId="20577"/>
          <ac:graphicFrameMkLst>
            <pc:docMk/>
            <pc:sldMk cId="1881909282" sldId="780"/>
            <ac:graphicFrameMk id="4" creationId="{673AFCA9-5553-F9B2-BAB4-1A11CDDEC767}"/>
          </ac:graphicFrameMkLst>
        </pc:graphicFrameChg>
      </pc:sldChg>
      <pc:sldChg chg="modSp mod">
        <pc:chgData name="Austin, Wes" userId="af0a08d3-450a-44fe-af25-05348afc4137" providerId="ADAL" clId="{5F07ECE5-6D98-4E67-9C86-80B5173DC934}" dt="2023-10-02T16:55:22.956" v="1320" actId="20577"/>
        <pc:sldMkLst>
          <pc:docMk/>
          <pc:sldMk cId="679988420" sldId="781"/>
        </pc:sldMkLst>
        <pc:spChg chg="mod">
          <ac:chgData name="Austin, Wes" userId="af0a08d3-450a-44fe-af25-05348afc4137" providerId="ADAL" clId="{5F07ECE5-6D98-4E67-9C86-80B5173DC934}" dt="2023-10-02T16:55:22.956" v="1320" actId="20577"/>
          <ac:spMkLst>
            <pc:docMk/>
            <pc:sldMk cId="679988420" sldId="781"/>
            <ac:spMk id="45" creationId="{7BE9C99F-028E-4B81-AC05-A932B6D77E91}"/>
          </ac:spMkLst>
        </pc:spChg>
      </pc:sldChg>
      <pc:sldChg chg="modSp mod">
        <pc:chgData name="Austin, Wes" userId="af0a08d3-450a-44fe-af25-05348afc4137" providerId="ADAL" clId="{5F07ECE5-6D98-4E67-9C86-80B5173DC934}" dt="2023-10-02T16:22:29.804" v="5" actId="20577"/>
        <pc:sldMkLst>
          <pc:docMk/>
          <pc:sldMk cId="3594133566" sldId="782"/>
        </pc:sldMkLst>
        <pc:spChg chg="mod">
          <ac:chgData name="Austin, Wes" userId="af0a08d3-450a-44fe-af25-05348afc4137" providerId="ADAL" clId="{5F07ECE5-6D98-4E67-9C86-80B5173DC934}" dt="2023-10-02T16:22:29.804" v="5" actId="20577"/>
          <ac:spMkLst>
            <pc:docMk/>
            <pc:sldMk cId="3594133566" sldId="782"/>
            <ac:spMk id="45" creationId="{7BE9C99F-028E-4B81-AC05-A932B6D77E91}"/>
          </ac:spMkLst>
        </pc:spChg>
      </pc:sldChg>
      <pc:sldChg chg="modSp mod">
        <pc:chgData name="Austin, Wes" userId="af0a08d3-450a-44fe-af25-05348afc4137" providerId="ADAL" clId="{5F07ECE5-6D98-4E67-9C86-80B5173DC934}" dt="2023-10-02T19:54:14.031" v="3158" actId="1076"/>
        <pc:sldMkLst>
          <pc:docMk/>
          <pc:sldMk cId="3001765121" sldId="785"/>
        </pc:sldMkLst>
        <pc:picChg chg="mod">
          <ac:chgData name="Austin, Wes" userId="af0a08d3-450a-44fe-af25-05348afc4137" providerId="ADAL" clId="{5F07ECE5-6D98-4E67-9C86-80B5173DC934}" dt="2023-10-02T19:54:14.031" v="3158" actId="1076"/>
          <ac:picMkLst>
            <pc:docMk/>
            <pc:sldMk cId="3001765121" sldId="785"/>
            <ac:picMk id="3" creationId="{ACCB6C49-FECE-11C9-93A1-A4089E6E52FB}"/>
          </ac:picMkLst>
        </pc:picChg>
      </pc:sldChg>
      <pc:sldChg chg="modSp mod">
        <pc:chgData name="Austin, Wes" userId="af0a08d3-450a-44fe-af25-05348afc4137" providerId="ADAL" clId="{5F07ECE5-6D98-4E67-9C86-80B5173DC934}" dt="2023-10-02T19:55:59.015" v="3199" actId="20577"/>
        <pc:sldMkLst>
          <pc:docMk/>
          <pc:sldMk cId="2502341007" sldId="786"/>
        </pc:sldMkLst>
        <pc:spChg chg="mod">
          <ac:chgData name="Austin, Wes" userId="af0a08d3-450a-44fe-af25-05348afc4137" providerId="ADAL" clId="{5F07ECE5-6D98-4E67-9C86-80B5173DC934}" dt="2023-10-02T19:55:59.015" v="3199" actId="20577"/>
          <ac:spMkLst>
            <pc:docMk/>
            <pc:sldMk cId="2502341007" sldId="786"/>
            <ac:spMk id="4" creationId="{47AA8935-DED4-295B-A724-2976532054FF}"/>
          </ac:spMkLst>
        </pc:spChg>
      </pc:sldChg>
      <pc:sldChg chg="modNotesTx">
        <pc:chgData name="Austin, Wes" userId="af0a08d3-450a-44fe-af25-05348afc4137" providerId="ADAL" clId="{5F07ECE5-6D98-4E67-9C86-80B5173DC934}" dt="2023-10-02T16:22:48.328" v="18" actId="20577"/>
        <pc:sldMkLst>
          <pc:docMk/>
          <pc:sldMk cId="3035098087" sldId="788"/>
        </pc:sldMkLst>
      </pc:sldChg>
      <pc:sldChg chg="modSp mod">
        <pc:chgData name="Austin, Wes" userId="af0a08d3-450a-44fe-af25-05348afc4137" providerId="ADAL" clId="{5F07ECE5-6D98-4E67-9C86-80B5173DC934}" dt="2023-10-02T19:53:23.917" v="3157" actId="255"/>
        <pc:sldMkLst>
          <pc:docMk/>
          <pc:sldMk cId="3694334224" sldId="798"/>
        </pc:sldMkLst>
        <pc:spChg chg="mod">
          <ac:chgData name="Austin, Wes" userId="af0a08d3-450a-44fe-af25-05348afc4137" providerId="ADAL" clId="{5F07ECE5-6D98-4E67-9C86-80B5173DC934}" dt="2023-10-02T19:53:23.917" v="3157" actId="255"/>
          <ac:spMkLst>
            <pc:docMk/>
            <pc:sldMk cId="3694334224" sldId="798"/>
            <ac:spMk id="45" creationId="{7BE9C99F-028E-4B81-AC05-A932B6D77E91}"/>
          </ac:spMkLst>
        </pc:spChg>
      </pc:sldChg>
      <pc:sldChg chg="modSp mod">
        <pc:chgData name="Austin, Wes" userId="af0a08d3-450a-44fe-af25-05348afc4137" providerId="ADAL" clId="{5F07ECE5-6D98-4E67-9C86-80B5173DC934}" dt="2023-10-02T16:29:52.878" v="177" actId="207"/>
        <pc:sldMkLst>
          <pc:docMk/>
          <pc:sldMk cId="2059685875" sldId="799"/>
        </pc:sldMkLst>
        <pc:graphicFrameChg chg="modGraphic">
          <ac:chgData name="Austin, Wes" userId="af0a08d3-450a-44fe-af25-05348afc4137" providerId="ADAL" clId="{5F07ECE5-6D98-4E67-9C86-80B5173DC934}" dt="2023-10-02T16:29:52.878" v="177" actId="207"/>
          <ac:graphicFrameMkLst>
            <pc:docMk/>
            <pc:sldMk cId="2059685875" sldId="799"/>
            <ac:graphicFrameMk id="2" creationId="{0428F71C-EBF9-5536-FE54-C4882E40A376}"/>
          </ac:graphicFrameMkLst>
        </pc:graphicFrameChg>
      </pc:sldChg>
      <pc:sldChg chg="addSp delSp modSp mod">
        <pc:chgData name="Austin, Wes" userId="af0a08d3-450a-44fe-af25-05348afc4137" providerId="ADAL" clId="{5F07ECE5-6D98-4E67-9C86-80B5173DC934}" dt="2023-10-02T16:38:30.573" v="700" actId="14100"/>
        <pc:sldMkLst>
          <pc:docMk/>
          <pc:sldMk cId="3165964226" sldId="801"/>
        </pc:sldMkLst>
        <pc:spChg chg="mod">
          <ac:chgData name="Austin, Wes" userId="af0a08d3-450a-44fe-af25-05348afc4137" providerId="ADAL" clId="{5F07ECE5-6D98-4E67-9C86-80B5173DC934}" dt="2023-10-02T16:37:46.339" v="571" actId="20577"/>
          <ac:spMkLst>
            <pc:docMk/>
            <pc:sldMk cId="3165964226" sldId="801"/>
            <ac:spMk id="6" creationId="{A2F5E1F6-EA06-CB8C-6A4C-34B8B124F4E2}"/>
          </ac:spMkLst>
        </pc:spChg>
        <pc:spChg chg="add del mod">
          <ac:chgData name="Austin, Wes" userId="af0a08d3-450a-44fe-af25-05348afc4137" providerId="ADAL" clId="{5F07ECE5-6D98-4E67-9C86-80B5173DC934}" dt="2023-10-02T16:38:30.573" v="700" actId="14100"/>
          <ac:spMkLst>
            <pc:docMk/>
            <pc:sldMk cId="3165964226" sldId="801"/>
            <ac:spMk id="9" creationId="{DDF0CDCB-81BB-B2EA-6B4D-D7BEC23C3FB7}"/>
          </ac:spMkLst>
        </pc:spChg>
      </pc:sldChg>
      <pc:sldChg chg="modSp mod">
        <pc:chgData name="Austin, Wes" userId="af0a08d3-450a-44fe-af25-05348afc4137" providerId="ADAL" clId="{5F07ECE5-6D98-4E67-9C86-80B5173DC934}" dt="2023-10-02T16:39:18.620" v="732" actId="20577"/>
        <pc:sldMkLst>
          <pc:docMk/>
          <pc:sldMk cId="3468190067" sldId="802"/>
        </pc:sldMkLst>
        <pc:spChg chg="mod">
          <ac:chgData name="Austin, Wes" userId="af0a08d3-450a-44fe-af25-05348afc4137" providerId="ADAL" clId="{5F07ECE5-6D98-4E67-9C86-80B5173DC934}" dt="2023-10-02T16:39:18.620" v="732" actId="20577"/>
          <ac:spMkLst>
            <pc:docMk/>
            <pc:sldMk cId="3468190067" sldId="802"/>
            <ac:spMk id="4" creationId="{FD2DF517-773D-98C4-057A-235811106143}"/>
          </ac:spMkLst>
        </pc:spChg>
      </pc:sldChg>
      <pc:sldChg chg="modSp mod">
        <pc:chgData name="Austin, Wes" userId="af0a08d3-450a-44fe-af25-05348afc4137" providerId="ADAL" clId="{5F07ECE5-6D98-4E67-9C86-80B5173DC934}" dt="2023-10-02T16:43:39.295" v="881" actId="20577"/>
        <pc:sldMkLst>
          <pc:docMk/>
          <pc:sldMk cId="1370820692" sldId="804"/>
        </pc:sldMkLst>
        <pc:spChg chg="mod">
          <ac:chgData name="Austin, Wes" userId="af0a08d3-450a-44fe-af25-05348afc4137" providerId="ADAL" clId="{5F07ECE5-6D98-4E67-9C86-80B5173DC934}" dt="2023-10-02T16:43:39.295" v="881" actId="20577"/>
          <ac:spMkLst>
            <pc:docMk/>
            <pc:sldMk cId="1370820692" sldId="804"/>
            <ac:spMk id="2" creationId="{0676D941-AB54-D7F1-EDE8-1183BA63FCCB}"/>
          </ac:spMkLst>
        </pc:spChg>
      </pc:sldChg>
      <pc:sldChg chg="addSp modSp mod">
        <pc:chgData name="Austin, Wes" userId="af0a08d3-450a-44fe-af25-05348afc4137" providerId="ADAL" clId="{5F07ECE5-6D98-4E67-9C86-80B5173DC934}" dt="2023-10-02T16:25:24.430" v="134" actId="14100"/>
        <pc:sldMkLst>
          <pc:docMk/>
          <pc:sldMk cId="2300720378" sldId="806"/>
        </pc:sldMkLst>
        <pc:spChg chg="add mod">
          <ac:chgData name="Austin, Wes" userId="af0a08d3-450a-44fe-af25-05348afc4137" providerId="ADAL" clId="{5F07ECE5-6D98-4E67-9C86-80B5173DC934}" dt="2023-10-02T16:24:06.986" v="23" actId="1582"/>
          <ac:spMkLst>
            <pc:docMk/>
            <pc:sldMk cId="2300720378" sldId="806"/>
            <ac:spMk id="2" creationId="{34C7B617-CD6B-CC49-FD52-4C8C15289254}"/>
          </ac:spMkLst>
        </pc:spChg>
        <pc:spChg chg="add mod">
          <ac:chgData name="Austin, Wes" userId="af0a08d3-450a-44fe-af25-05348afc4137" providerId="ADAL" clId="{5F07ECE5-6D98-4E67-9C86-80B5173DC934}" dt="2023-10-02T16:25:11.649" v="131" actId="1076"/>
          <ac:spMkLst>
            <pc:docMk/>
            <pc:sldMk cId="2300720378" sldId="806"/>
            <ac:spMk id="4" creationId="{75865F16-D778-1B36-88CD-144F58FD970E}"/>
          </ac:spMkLst>
        </pc:spChg>
        <pc:spChg chg="mod">
          <ac:chgData name="Austin, Wes" userId="af0a08d3-450a-44fe-af25-05348afc4137" providerId="ADAL" clId="{5F07ECE5-6D98-4E67-9C86-80B5173DC934}" dt="2023-10-02T16:24:26.738" v="40" actId="1076"/>
          <ac:spMkLst>
            <pc:docMk/>
            <pc:sldMk cId="2300720378" sldId="806"/>
            <ac:spMk id="6" creationId="{810A5713-F64F-B81F-4FC1-37721E7F5233}"/>
          </ac:spMkLst>
        </pc:spChg>
        <pc:picChg chg="ord">
          <ac:chgData name="Austin, Wes" userId="af0a08d3-450a-44fe-af25-05348afc4137" providerId="ADAL" clId="{5F07ECE5-6D98-4E67-9C86-80B5173DC934}" dt="2023-10-02T16:24:24.074" v="39" actId="167"/>
          <ac:picMkLst>
            <pc:docMk/>
            <pc:sldMk cId="2300720378" sldId="806"/>
            <ac:picMk id="8" creationId="{6355CD3B-32A5-3B2C-1B8C-A70B2A9C1137}"/>
          </ac:picMkLst>
        </pc:picChg>
        <pc:cxnChg chg="add mod">
          <ac:chgData name="Austin, Wes" userId="af0a08d3-450a-44fe-af25-05348afc4137" providerId="ADAL" clId="{5F07ECE5-6D98-4E67-9C86-80B5173DC934}" dt="2023-10-02T16:25:24.430" v="134" actId="14100"/>
          <ac:cxnSpMkLst>
            <pc:docMk/>
            <pc:sldMk cId="2300720378" sldId="806"/>
            <ac:cxnSpMk id="5" creationId="{69B42902-6FFF-70EF-4A2B-394F3EE3C87F}"/>
          </ac:cxnSpMkLst>
        </pc:cxnChg>
      </pc:sldChg>
      <pc:sldChg chg="modSp mod">
        <pc:chgData name="Austin, Wes" userId="af0a08d3-450a-44fe-af25-05348afc4137" providerId="ADAL" clId="{5F07ECE5-6D98-4E67-9C86-80B5173DC934}" dt="2023-10-02T16:34:29.344" v="511" actId="207"/>
        <pc:sldMkLst>
          <pc:docMk/>
          <pc:sldMk cId="2397524204" sldId="809"/>
        </pc:sldMkLst>
        <pc:spChg chg="mod">
          <ac:chgData name="Austin, Wes" userId="af0a08d3-450a-44fe-af25-05348afc4137" providerId="ADAL" clId="{5F07ECE5-6D98-4E67-9C86-80B5173DC934}" dt="2023-10-02T16:34:29.344" v="511" actId="207"/>
          <ac:spMkLst>
            <pc:docMk/>
            <pc:sldMk cId="2397524204" sldId="809"/>
            <ac:spMk id="45" creationId="{7BE9C99F-028E-4B81-AC05-A932B6D77E91}"/>
          </ac:spMkLst>
        </pc:spChg>
      </pc:sldChg>
      <pc:sldChg chg="modSp mod">
        <pc:chgData name="Austin, Wes" userId="af0a08d3-450a-44fe-af25-05348afc4137" providerId="ADAL" clId="{5F07ECE5-6D98-4E67-9C86-80B5173DC934}" dt="2023-10-02T16:34:38.384" v="513"/>
        <pc:sldMkLst>
          <pc:docMk/>
          <pc:sldMk cId="3877728342" sldId="811"/>
        </pc:sldMkLst>
        <pc:spChg chg="mod">
          <ac:chgData name="Austin, Wes" userId="af0a08d3-450a-44fe-af25-05348afc4137" providerId="ADAL" clId="{5F07ECE5-6D98-4E67-9C86-80B5173DC934}" dt="2023-10-02T16:34:38.384" v="513"/>
          <ac:spMkLst>
            <pc:docMk/>
            <pc:sldMk cId="3877728342" sldId="811"/>
            <ac:spMk id="45" creationId="{7BE9C99F-028E-4B81-AC05-A932B6D77E91}"/>
          </ac:spMkLst>
        </pc:spChg>
      </pc:sldChg>
      <pc:sldChg chg="modSp mod">
        <pc:chgData name="Austin, Wes" userId="af0a08d3-450a-44fe-af25-05348afc4137" providerId="ADAL" clId="{5F07ECE5-6D98-4E67-9C86-80B5173DC934}" dt="2023-10-02T18:11:10.393" v="1351" actId="20577"/>
        <pc:sldMkLst>
          <pc:docMk/>
          <pc:sldMk cId="3314988813" sldId="817"/>
        </pc:sldMkLst>
        <pc:spChg chg="mod">
          <ac:chgData name="Austin, Wes" userId="af0a08d3-450a-44fe-af25-05348afc4137" providerId="ADAL" clId="{5F07ECE5-6D98-4E67-9C86-80B5173DC934}" dt="2023-10-02T18:11:10.393" v="1351" actId="20577"/>
          <ac:spMkLst>
            <pc:docMk/>
            <pc:sldMk cId="3314988813" sldId="817"/>
            <ac:spMk id="45" creationId="{7BE9C99F-028E-4B81-AC05-A932B6D77E91}"/>
          </ac:spMkLst>
        </pc:spChg>
      </pc:sldChg>
      <pc:sldChg chg="modSp mod">
        <pc:chgData name="Austin, Wes" userId="af0a08d3-450a-44fe-af25-05348afc4137" providerId="ADAL" clId="{5F07ECE5-6D98-4E67-9C86-80B5173DC934}" dt="2023-10-02T16:29:38.827" v="176" actId="1076"/>
        <pc:sldMkLst>
          <pc:docMk/>
          <pc:sldMk cId="2836623216" sldId="819"/>
        </pc:sldMkLst>
        <pc:spChg chg="mod">
          <ac:chgData name="Austin, Wes" userId="af0a08d3-450a-44fe-af25-05348afc4137" providerId="ADAL" clId="{5F07ECE5-6D98-4E67-9C86-80B5173DC934}" dt="2023-10-02T16:29:38.827" v="176" actId="1076"/>
          <ac:spMkLst>
            <pc:docMk/>
            <pc:sldMk cId="2836623216" sldId="819"/>
            <ac:spMk id="45" creationId="{7BE9C99F-028E-4B81-AC05-A932B6D77E91}"/>
          </ac:spMkLst>
        </pc:spChg>
      </pc:sldChg>
      <pc:sldChg chg="modSp mod">
        <pc:chgData name="Austin, Wes" userId="af0a08d3-450a-44fe-af25-05348afc4137" providerId="ADAL" clId="{5F07ECE5-6D98-4E67-9C86-80B5173DC934}" dt="2023-10-02T19:51:58.284" v="3155" actId="20577"/>
        <pc:sldMkLst>
          <pc:docMk/>
          <pc:sldMk cId="3250249002" sldId="820"/>
        </pc:sldMkLst>
        <pc:spChg chg="mod">
          <ac:chgData name="Austin, Wes" userId="af0a08d3-450a-44fe-af25-05348afc4137" providerId="ADAL" clId="{5F07ECE5-6D98-4E67-9C86-80B5173DC934}" dt="2023-10-02T19:51:58.284" v="3155" actId="20577"/>
          <ac:spMkLst>
            <pc:docMk/>
            <pc:sldMk cId="3250249002" sldId="820"/>
            <ac:spMk id="11" creationId="{BB915E21-27C1-4107-8A79-AEE7952EF128}"/>
          </ac:spMkLst>
        </pc:spChg>
        <pc:spChg chg="mod">
          <ac:chgData name="Austin, Wes" userId="af0a08d3-450a-44fe-af25-05348afc4137" providerId="ADAL" clId="{5F07ECE5-6D98-4E67-9C86-80B5173DC934}" dt="2023-10-02T18:10:09.698" v="1337" actId="20577"/>
          <ac:spMkLst>
            <pc:docMk/>
            <pc:sldMk cId="3250249002" sldId="820"/>
            <ac:spMk id="45" creationId="{7BE9C99F-028E-4B81-AC05-A932B6D77E91}"/>
          </ac:spMkLst>
        </pc:spChg>
      </pc:sldChg>
      <pc:sldChg chg="modSp mod">
        <pc:chgData name="Austin, Wes" userId="af0a08d3-450a-44fe-af25-05348afc4137" providerId="ADAL" clId="{5F07ECE5-6D98-4E67-9C86-80B5173DC934}" dt="2023-10-02T16:39:45.932" v="850" actId="20577"/>
        <pc:sldMkLst>
          <pc:docMk/>
          <pc:sldMk cId="4293779696" sldId="821"/>
        </pc:sldMkLst>
        <pc:spChg chg="mod">
          <ac:chgData name="Austin, Wes" userId="af0a08d3-450a-44fe-af25-05348afc4137" providerId="ADAL" clId="{5F07ECE5-6D98-4E67-9C86-80B5173DC934}" dt="2023-10-02T16:39:45.932" v="850" actId="20577"/>
          <ac:spMkLst>
            <pc:docMk/>
            <pc:sldMk cId="4293779696" sldId="821"/>
            <ac:spMk id="4" creationId="{FD2DF517-773D-98C4-057A-235811106143}"/>
          </ac:spMkLst>
        </pc:spChg>
      </pc:sldChg>
      <pc:sldChg chg="modSp del mod">
        <pc:chgData name="Austin, Wes" userId="af0a08d3-450a-44fe-af25-05348afc4137" providerId="ADAL" clId="{5F07ECE5-6D98-4E67-9C86-80B5173DC934}" dt="2023-10-02T18:21:49.242" v="1894" actId="47"/>
        <pc:sldMkLst>
          <pc:docMk/>
          <pc:sldMk cId="3618721515" sldId="822"/>
        </pc:sldMkLst>
        <pc:spChg chg="mod">
          <ac:chgData name="Austin, Wes" userId="af0a08d3-450a-44fe-af25-05348afc4137" providerId="ADAL" clId="{5F07ECE5-6D98-4E67-9C86-80B5173DC934}" dt="2023-10-02T16:41:14.014" v="851" actId="1076"/>
          <ac:spMkLst>
            <pc:docMk/>
            <pc:sldMk cId="3618721515" sldId="822"/>
            <ac:spMk id="5" creationId="{A971CA20-EF3F-0327-1C9A-1AE55B2CB77C}"/>
          </ac:spMkLst>
        </pc:spChg>
      </pc:sldChg>
      <pc:sldChg chg="modSp mod">
        <pc:chgData name="Austin, Wes" userId="af0a08d3-450a-44fe-af25-05348afc4137" providerId="ADAL" clId="{5F07ECE5-6D98-4E67-9C86-80B5173DC934}" dt="2023-10-02T19:56:37.106" v="3202" actId="14100"/>
        <pc:sldMkLst>
          <pc:docMk/>
          <pc:sldMk cId="3818396241" sldId="826"/>
        </pc:sldMkLst>
        <pc:spChg chg="mod">
          <ac:chgData name="Austin, Wes" userId="af0a08d3-450a-44fe-af25-05348afc4137" providerId="ADAL" clId="{5F07ECE5-6D98-4E67-9C86-80B5173DC934}" dt="2023-10-02T19:56:37.106" v="3202" actId="14100"/>
          <ac:spMkLst>
            <pc:docMk/>
            <pc:sldMk cId="3818396241" sldId="826"/>
            <ac:spMk id="20" creationId="{E9EEB432-C31C-105D-FF83-54D764A1311E}"/>
          </ac:spMkLst>
        </pc:spChg>
        <pc:spChg chg="mod">
          <ac:chgData name="Austin, Wes" userId="af0a08d3-450a-44fe-af25-05348afc4137" providerId="ADAL" clId="{5F07ECE5-6D98-4E67-9C86-80B5173DC934}" dt="2023-10-02T19:56:34.626" v="3201" actId="255"/>
          <ac:spMkLst>
            <pc:docMk/>
            <pc:sldMk cId="3818396241" sldId="826"/>
            <ac:spMk id="21" creationId="{E536FB15-50BB-88B6-CC8E-E5005ADF5504}"/>
          </ac:spMkLst>
        </pc:spChg>
      </pc:sldChg>
      <pc:sldChg chg="delSp modSp add mod ord">
        <pc:chgData name="Austin, Wes" userId="af0a08d3-450a-44fe-af25-05348afc4137" providerId="ADAL" clId="{5F07ECE5-6D98-4E67-9C86-80B5173DC934}" dt="2023-10-02T16:34:35.322" v="512"/>
        <pc:sldMkLst>
          <pc:docMk/>
          <pc:sldMk cId="2113565995" sldId="827"/>
        </pc:sldMkLst>
        <pc:spChg chg="del">
          <ac:chgData name="Austin, Wes" userId="af0a08d3-450a-44fe-af25-05348afc4137" providerId="ADAL" clId="{5F07ECE5-6D98-4E67-9C86-80B5173DC934}" dt="2023-10-02T16:32:33.081" v="319" actId="478"/>
          <ac:spMkLst>
            <pc:docMk/>
            <pc:sldMk cId="2113565995" sldId="827"/>
            <ac:spMk id="18" creationId="{2BD51327-E90E-6F44-C6D0-E29562EC8A18}"/>
          </ac:spMkLst>
        </pc:spChg>
        <pc:spChg chg="mod">
          <ac:chgData name="Austin, Wes" userId="af0a08d3-450a-44fe-af25-05348afc4137" providerId="ADAL" clId="{5F07ECE5-6D98-4E67-9C86-80B5173DC934}" dt="2023-10-02T16:33:52.114" v="508" actId="20577"/>
          <ac:spMkLst>
            <pc:docMk/>
            <pc:sldMk cId="2113565995" sldId="827"/>
            <ac:spMk id="19" creationId="{52443198-596E-D0A6-972B-B9F0C4A699FF}"/>
          </ac:spMkLst>
        </pc:spChg>
        <pc:spChg chg="del">
          <ac:chgData name="Austin, Wes" userId="af0a08d3-450a-44fe-af25-05348afc4137" providerId="ADAL" clId="{5F07ECE5-6D98-4E67-9C86-80B5173DC934}" dt="2023-10-02T16:31:37.243" v="192" actId="478"/>
          <ac:spMkLst>
            <pc:docMk/>
            <pc:sldMk cId="2113565995" sldId="827"/>
            <ac:spMk id="23" creationId="{B3195C6D-E76A-9C0E-F2E2-A49FD523B126}"/>
          </ac:spMkLst>
        </pc:spChg>
        <pc:spChg chg="mod">
          <ac:chgData name="Austin, Wes" userId="af0a08d3-450a-44fe-af25-05348afc4137" providerId="ADAL" clId="{5F07ECE5-6D98-4E67-9C86-80B5173DC934}" dt="2023-10-02T16:34:35.322" v="512"/>
          <ac:spMkLst>
            <pc:docMk/>
            <pc:sldMk cId="2113565995" sldId="827"/>
            <ac:spMk id="45" creationId="{7BE9C99F-028E-4B81-AC05-A932B6D77E91}"/>
          </ac:spMkLst>
        </pc:spChg>
        <pc:cxnChg chg="mod">
          <ac:chgData name="Austin, Wes" userId="af0a08d3-450a-44fe-af25-05348afc4137" providerId="ADAL" clId="{5F07ECE5-6D98-4E67-9C86-80B5173DC934}" dt="2023-10-02T16:31:44.049" v="194" actId="14100"/>
          <ac:cxnSpMkLst>
            <pc:docMk/>
            <pc:sldMk cId="2113565995" sldId="827"/>
            <ac:cxnSpMk id="17" creationId="{02F6FBED-7967-B2CD-EC02-BBDA0D2E271F}"/>
          </ac:cxnSpMkLst>
        </pc:cxnChg>
        <pc:cxnChg chg="del">
          <ac:chgData name="Austin, Wes" userId="af0a08d3-450a-44fe-af25-05348afc4137" providerId="ADAL" clId="{5F07ECE5-6D98-4E67-9C86-80B5173DC934}" dt="2023-10-02T16:31:35.016" v="191" actId="478"/>
          <ac:cxnSpMkLst>
            <pc:docMk/>
            <pc:sldMk cId="2113565995" sldId="827"/>
            <ac:cxnSpMk id="20" creationId="{77E7430D-AE86-0E77-0684-F2653D8FD330}"/>
          </ac:cxnSpMkLst>
        </pc:cxnChg>
      </pc:sldChg>
      <pc:sldChg chg="modSp add mod ord">
        <pc:chgData name="Austin, Wes" userId="af0a08d3-450a-44fe-af25-05348afc4137" providerId="ADAL" clId="{5F07ECE5-6D98-4E67-9C86-80B5173DC934}" dt="2023-10-02T18:36:40.933" v="3076" actId="255"/>
        <pc:sldMkLst>
          <pc:docMk/>
          <pc:sldMk cId="2855432598" sldId="828"/>
        </pc:sldMkLst>
        <pc:spChg chg="mod">
          <ac:chgData name="Austin, Wes" userId="af0a08d3-450a-44fe-af25-05348afc4137" providerId="ADAL" clId="{5F07ECE5-6D98-4E67-9C86-80B5173DC934}" dt="2023-10-02T18:36:40.933" v="3076" actId="255"/>
          <ac:spMkLst>
            <pc:docMk/>
            <pc:sldMk cId="2855432598" sldId="828"/>
            <ac:spMk id="2" creationId="{0676D941-AB54-D7F1-EDE8-1183BA63FCCB}"/>
          </ac:spMkLst>
        </pc:spChg>
        <pc:spChg chg="mod">
          <ac:chgData name="Austin, Wes" userId="af0a08d3-450a-44fe-af25-05348afc4137" providerId="ADAL" clId="{5F07ECE5-6D98-4E67-9C86-80B5173DC934}" dt="2023-10-02T16:48:27.874" v="941" actId="20577"/>
          <ac:spMkLst>
            <pc:docMk/>
            <pc:sldMk cId="2855432598" sldId="828"/>
            <ac:spMk id="11" creationId="{BB915E21-27C1-4107-8A79-AEE7952EF128}"/>
          </ac:spMkLst>
        </pc:spChg>
      </pc:sldChg>
      <pc:sldChg chg="addSp delSp modSp add mod">
        <pc:chgData name="Austin, Wes" userId="af0a08d3-450a-44fe-af25-05348afc4137" providerId="ADAL" clId="{5F07ECE5-6D98-4E67-9C86-80B5173DC934}" dt="2023-10-02T19:56:07.245" v="3200" actId="20577"/>
        <pc:sldMkLst>
          <pc:docMk/>
          <pc:sldMk cId="717208177" sldId="829"/>
        </pc:sldMkLst>
        <pc:spChg chg="mod">
          <ac:chgData name="Austin, Wes" userId="af0a08d3-450a-44fe-af25-05348afc4137" providerId="ADAL" clId="{5F07ECE5-6D98-4E67-9C86-80B5173DC934}" dt="2023-10-02T19:56:07.245" v="3200" actId="20577"/>
          <ac:spMkLst>
            <pc:docMk/>
            <pc:sldMk cId="717208177" sldId="829"/>
            <ac:spMk id="4" creationId="{47AA8935-DED4-295B-A724-2976532054FF}"/>
          </ac:spMkLst>
        </pc:spChg>
        <pc:spChg chg="del mod">
          <ac:chgData name="Austin, Wes" userId="af0a08d3-450a-44fe-af25-05348afc4137" providerId="ADAL" clId="{5F07ECE5-6D98-4E67-9C86-80B5173DC934}" dt="2023-10-02T18:19:56.223" v="1849" actId="478"/>
          <ac:spMkLst>
            <pc:docMk/>
            <pc:sldMk cId="717208177" sldId="829"/>
            <ac:spMk id="5" creationId="{DFD71398-A484-92F3-4E54-5689A41F0661}"/>
          </ac:spMkLst>
        </pc:spChg>
        <pc:spChg chg="add del mod">
          <ac:chgData name="Austin, Wes" userId="af0a08d3-450a-44fe-af25-05348afc4137" providerId="ADAL" clId="{5F07ECE5-6D98-4E67-9C86-80B5173DC934}" dt="2023-10-02T18:20:26.506" v="1876"/>
          <ac:spMkLst>
            <pc:docMk/>
            <pc:sldMk cId="717208177" sldId="829"/>
            <ac:spMk id="11" creationId="{BB915E21-27C1-4107-8A79-AEE7952EF128}"/>
          </ac:spMkLst>
        </pc:spChg>
        <pc:picChg chg="del">
          <ac:chgData name="Austin, Wes" userId="af0a08d3-450a-44fe-af25-05348afc4137" providerId="ADAL" clId="{5F07ECE5-6D98-4E67-9C86-80B5173DC934}" dt="2023-10-02T18:12:46.599" v="1376" actId="478"/>
          <ac:picMkLst>
            <pc:docMk/>
            <pc:sldMk cId="717208177" sldId="829"/>
            <ac:picMk id="3" creationId="{3D3150D6-3FEC-5356-17CC-11147C6FBCD5}"/>
          </ac:picMkLst>
        </pc:picChg>
        <pc:picChg chg="add del mod">
          <ac:chgData name="Austin, Wes" userId="af0a08d3-450a-44fe-af25-05348afc4137" providerId="ADAL" clId="{5F07ECE5-6D98-4E67-9C86-80B5173DC934}" dt="2023-10-02T18:13:52.965" v="1404" actId="22"/>
          <ac:picMkLst>
            <pc:docMk/>
            <pc:sldMk cId="717208177" sldId="829"/>
            <ac:picMk id="6" creationId="{6911CB11-3F82-B63B-FFF0-A28B49338574}"/>
          </ac:picMkLst>
        </pc:picChg>
        <pc:picChg chg="add del mod">
          <ac:chgData name="Austin, Wes" userId="af0a08d3-450a-44fe-af25-05348afc4137" providerId="ADAL" clId="{5F07ECE5-6D98-4E67-9C86-80B5173DC934}" dt="2023-10-02T18:19:54.583" v="1848" actId="478"/>
          <ac:picMkLst>
            <pc:docMk/>
            <pc:sldMk cId="717208177" sldId="829"/>
            <ac:picMk id="8" creationId="{35E454B3-A7B9-DC48-9F0F-D23A56E33F82}"/>
          </ac:picMkLst>
        </pc:picChg>
        <pc:picChg chg="add del mod">
          <ac:chgData name="Austin, Wes" userId="af0a08d3-450a-44fe-af25-05348afc4137" providerId="ADAL" clId="{5F07ECE5-6D98-4E67-9C86-80B5173DC934}" dt="2023-10-02T18:19:54.055" v="1847" actId="478"/>
          <ac:picMkLst>
            <pc:docMk/>
            <pc:sldMk cId="717208177" sldId="829"/>
            <ac:picMk id="10" creationId="{6E168B02-6592-041D-BE5E-D6A63696B660}"/>
          </ac:picMkLst>
        </pc:picChg>
        <pc:picChg chg="add mod">
          <ac:chgData name="Austin, Wes" userId="af0a08d3-450a-44fe-af25-05348afc4137" providerId="ADAL" clId="{5F07ECE5-6D98-4E67-9C86-80B5173DC934}" dt="2023-10-02T18:20:51.839" v="1879" actId="1076"/>
          <ac:picMkLst>
            <pc:docMk/>
            <pc:sldMk cId="717208177" sldId="829"/>
            <ac:picMk id="13" creationId="{F4714758-4F9C-3215-91F1-CBA3FE9C5EF7}"/>
          </ac:picMkLst>
        </pc:picChg>
      </pc:sldChg>
      <pc:sldChg chg="modSp add mod">
        <pc:chgData name="Austin, Wes" userId="af0a08d3-450a-44fe-af25-05348afc4137" providerId="ADAL" clId="{5F07ECE5-6D98-4E67-9C86-80B5173DC934}" dt="2023-10-02T18:21:24.136" v="1893" actId="1076"/>
        <pc:sldMkLst>
          <pc:docMk/>
          <pc:sldMk cId="1896539562" sldId="830"/>
        </pc:sldMkLst>
        <pc:spChg chg="mod">
          <ac:chgData name="Austin, Wes" userId="af0a08d3-450a-44fe-af25-05348afc4137" providerId="ADAL" clId="{5F07ECE5-6D98-4E67-9C86-80B5173DC934}" dt="2023-10-02T18:21:24.136" v="1893" actId="1076"/>
          <ac:spMkLst>
            <pc:docMk/>
            <pc:sldMk cId="1896539562" sldId="830"/>
            <ac:spMk id="4" creationId="{47AA8935-DED4-295B-A724-2976532054FF}"/>
          </ac:spMkLst>
        </pc:spChg>
        <pc:spChg chg="mod">
          <ac:chgData name="Austin, Wes" userId="af0a08d3-450a-44fe-af25-05348afc4137" providerId="ADAL" clId="{5F07ECE5-6D98-4E67-9C86-80B5173DC934}" dt="2023-10-02T18:20:21.069" v="1874" actId="20577"/>
          <ac:spMkLst>
            <pc:docMk/>
            <pc:sldMk cId="1896539562" sldId="830"/>
            <ac:spMk id="11" creationId="{BB915E21-27C1-4107-8A79-AEE7952EF128}"/>
          </ac:spMkLst>
        </pc:spChg>
      </pc:sldChg>
      <pc:sldChg chg="addSp delSp modSp add mod">
        <pc:chgData name="Austin, Wes" userId="af0a08d3-450a-44fe-af25-05348afc4137" providerId="ADAL" clId="{5F07ECE5-6D98-4E67-9C86-80B5173DC934}" dt="2023-10-02T19:57:10.379" v="3205" actId="20577"/>
        <pc:sldMkLst>
          <pc:docMk/>
          <pc:sldMk cId="1766355081" sldId="831"/>
        </pc:sldMkLst>
        <pc:spChg chg="mod">
          <ac:chgData name="Austin, Wes" userId="af0a08d3-450a-44fe-af25-05348afc4137" providerId="ADAL" clId="{5F07ECE5-6D98-4E67-9C86-80B5173DC934}" dt="2023-10-02T19:57:10.379" v="3205" actId="20577"/>
          <ac:spMkLst>
            <pc:docMk/>
            <pc:sldMk cId="1766355081" sldId="831"/>
            <ac:spMk id="2" creationId="{0676D941-AB54-D7F1-EDE8-1183BA63FCCB}"/>
          </ac:spMkLst>
        </pc:spChg>
        <pc:spChg chg="del">
          <ac:chgData name="Austin, Wes" userId="af0a08d3-450a-44fe-af25-05348afc4137" providerId="ADAL" clId="{5F07ECE5-6D98-4E67-9C86-80B5173DC934}" dt="2023-10-02T18:25:14.010" v="2141" actId="478"/>
          <ac:spMkLst>
            <pc:docMk/>
            <pc:sldMk cId="1766355081" sldId="831"/>
            <ac:spMk id="3" creationId="{54AF1305-8D13-6EDD-1404-A8A33525813E}"/>
          </ac:spMkLst>
        </pc:spChg>
        <pc:spChg chg="add mod">
          <ac:chgData name="Austin, Wes" userId="af0a08d3-450a-44fe-af25-05348afc4137" providerId="ADAL" clId="{5F07ECE5-6D98-4E67-9C86-80B5173DC934}" dt="2023-10-02T18:32:51.669" v="2393" actId="1076"/>
          <ac:spMkLst>
            <pc:docMk/>
            <pc:sldMk cId="1766355081" sldId="831"/>
            <ac:spMk id="6" creationId="{D56A9E59-71E0-21F8-C558-2A6CA5B2E5D3}"/>
          </ac:spMkLst>
        </pc:spChg>
        <pc:spChg chg="mod">
          <ac:chgData name="Austin, Wes" userId="af0a08d3-450a-44fe-af25-05348afc4137" providerId="ADAL" clId="{5F07ECE5-6D98-4E67-9C86-80B5173DC934}" dt="2023-10-02T18:27:14.576" v="2187" actId="20577"/>
          <ac:spMkLst>
            <pc:docMk/>
            <pc:sldMk cId="1766355081" sldId="831"/>
            <ac:spMk id="11" creationId="{BB915E21-27C1-4107-8A79-AEE7952EF128}"/>
          </ac:spMkLst>
        </pc:spChg>
        <pc:picChg chg="add del mod">
          <ac:chgData name="Austin, Wes" userId="af0a08d3-450a-44fe-af25-05348afc4137" providerId="ADAL" clId="{5F07ECE5-6D98-4E67-9C86-80B5173DC934}" dt="2023-10-02T18:27:17.997" v="2188" actId="478"/>
          <ac:picMkLst>
            <pc:docMk/>
            <pc:sldMk cId="1766355081" sldId="831"/>
            <ac:picMk id="4" creationId="{6AC71023-D034-90D6-D824-FA66319EFBF5}"/>
          </ac:picMkLst>
        </pc:picChg>
        <pc:picChg chg="add mod">
          <ac:chgData name="Austin, Wes" userId="af0a08d3-450a-44fe-af25-05348afc4137" providerId="ADAL" clId="{5F07ECE5-6D98-4E67-9C86-80B5173DC934}" dt="2023-10-02T18:32:52.830" v="2394" actId="1076"/>
          <ac:picMkLst>
            <pc:docMk/>
            <pc:sldMk cId="1766355081" sldId="831"/>
            <ac:picMk id="5" creationId="{737511FA-58D9-A0D0-0515-C9E160F5480B}"/>
          </ac:picMkLst>
        </pc:picChg>
        <pc:picChg chg="add mod">
          <ac:chgData name="Austin, Wes" userId="af0a08d3-450a-44fe-af25-05348afc4137" providerId="ADAL" clId="{5F07ECE5-6D98-4E67-9C86-80B5173DC934}" dt="2023-10-02T18:33:24.395" v="2400" actId="1076"/>
          <ac:picMkLst>
            <pc:docMk/>
            <pc:sldMk cId="1766355081" sldId="831"/>
            <ac:picMk id="7" creationId="{4431CDF4-30B4-1572-D343-34C4A5D25EF5}"/>
          </ac:picMkLst>
        </pc:picChg>
        <pc:picChg chg="add mod">
          <ac:chgData name="Austin, Wes" userId="af0a08d3-450a-44fe-af25-05348afc4137" providerId="ADAL" clId="{5F07ECE5-6D98-4E67-9C86-80B5173DC934}" dt="2023-10-02T18:33:26.321" v="2401" actId="1076"/>
          <ac:picMkLst>
            <pc:docMk/>
            <pc:sldMk cId="1766355081" sldId="831"/>
            <ac:picMk id="9" creationId="{285B8CAE-9CAC-1837-9B1A-E47FE16B3751}"/>
          </ac:picMkLst>
        </pc:picChg>
        <pc:picChg chg="del">
          <ac:chgData name="Austin, Wes" userId="af0a08d3-450a-44fe-af25-05348afc4137" providerId="ADAL" clId="{5F07ECE5-6D98-4E67-9C86-80B5173DC934}" dt="2023-10-02T18:25:12.096" v="2140" actId="478"/>
          <ac:picMkLst>
            <pc:docMk/>
            <pc:sldMk cId="1766355081" sldId="831"/>
            <ac:picMk id="4098" creationId="{990841C4-6AE3-B04E-DA0C-D959C2F60ABF}"/>
          </ac:picMkLst>
        </pc:picChg>
      </pc:sldChg>
      <pc:sldChg chg="addSp delSp modSp add mod">
        <pc:chgData name="Austin, Wes" userId="af0a08d3-450a-44fe-af25-05348afc4137" providerId="ADAL" clId="{5F07ECE5-6D98-4E67-9C86-80B5173DC934}" dt="2023-10-02T19:55:33.906" v="3178" actId="20577"/>
        <pc:sldMkLst>
          <pc:docMk/>
          <pc:sldMk cId="2730696008" sldId="832"/>
        </pc:sldMkLst>
        <pc:spChg chg="mod">
          <ac:chgData name="Austin, Wes" userId="af0a08d3-450a-44fe-af25-05348afc4137" providerId="ADAL" clId="{5F07ECE5-6D98-4E67-9C86-80B5173DC934}" dt="2023-10-02T18:53:27.675" v="3134" actId="20577"/>
          <ac:spMkLst>
            <pc:docMk/>
            <pc:sldMk cId="2730696008" sldId="832"/>
            <ac:spMk id="2" creationId="{CFEDAC71-D1B6-05BC-DB19-BF4BE647D0ED}"/>
          </ac:spMkLst>
        </pc:spChg>
        <pc:spChg chg="add del">
          <ac:chgData name="Austin, Wes" userId="af0a08d3-450a-44fe-af25-05348afc4137" providerId="ADAL" clId="{5F07ECE5-6D98-4E67-9C86-80B5173DC934}" dt="2023-10-02T18:55:25.461" v="3142" actId="478"/>
          <ac:spMkLst>
            <pc:docMk/>
            <pc:sldMk cId="2730696008" sldId="832"/>
            <ac:spMk id="6" creationId="{584CC815-8285-D53B-3AE8-7931C339086E}"/>
          </ac:spMkLst>
        </pc:spChg>
        <pc:spChg chg="add mod">
          <ac:chgData name="Austin, Wes" userId="af0a08d3-450a-44fe-af25-05348afc4137" providerId="ADAL" clId="{5F07ECE5-6D98-4E67-9C86-80B5173DC934}" dt="2023-10-02T19:55:33.906" v="3178" actId="20577"/>
          <ac:spMkLst>
            <pc:docMk/>
            <pc:sldMk cId="2730696008" sldId="832"/>
            <ac:spMk id="7" creationId="{6291C44F-3837-4779-14FE-43D034F0901F}"/>
          </ac:spMkLst>
        </pc:spChg>
        <pc:spChg chg="del mod">
          <ac:chgData name="Austin, Wes" userId="af0a08d3-450a-44fe-af25-05348afc4137" providerId="ADAL" clId="{5F07ECE5-6D98-4E67-9C86-80B5173DC934}" dt="2023-10-02T18:53:52.210" v="3136"/>
          <ac:spMkLst>
            <pc:docMk/>
            <pc:sldMk cId="2730696008" sldId="832"/>
            <ac:spMk id="45" creationId="{7BE9C99F-028E-4B81-AC05-A932B6D77E91}"/>
          </ac:spMkLst>
        </pc:spChg>
        <pc:picChg chg="add mod">
          <ac:chgData name="Austin, Wes" userId="af0a08d3-450a-44fe-af25-05348afc4137" providerId="ADAL" clId="{5F07ECE5-6D98-4E67-9C86-80B5173DC934}" dt="2023-10-02T19:55:10.496" v="3160" actId="1076"/>
          <ac:picMkLst>
            <pc:docMk/>
            <pc:sldMk cId="2730696008" sldId="832"/>
            <ac:picMk id="4" creationId="{561A8CD9-85DD-52C3-E4E3-883F683602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142819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12</a:t>
            </a:fld>
            <a:endParaRPr lang="en-US"/>
          </a:p>
        </p:txBody>
      </p:sp>
    </p:spTree>
    <p:extLst>
      <p:ext uri="{BB962C8B-B14F-4D97-AF65-F5344CB8AC3E}">
        <p14:creationId xmlns:p14="http://schemas.microsoft.com/office/powerpoint/2010/main" val="76428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14</a:t>
            </a:fld>
            <a:endParaRPr lang="en-US"/>
          </a:p>
        </p:txBody>
      </p:sp>
    </p:spTree>
    <p:extLst>
      <p:ext uri="{BB962C8B-B14F-4D97-AF65-F5344CB8AC3E}">
        <p14:creationId xmlns:p14="http://schemas.microsoft.com/office/powerpoint/2010/main" val="1332251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3925106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3208132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329805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33052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79516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30833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86439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4115246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2422215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2603800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1727530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122958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3666380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3645317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1926991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1894196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1690637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2537220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3016891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2388151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776128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2924114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3902442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37</a:t>
            </a:fld>
            <a:endParaRPr lang="en-US"/>
          </a:p>
        </p:txBody>
      </p:sp>
    </p:spTree>
    <p:extLst>
      <p:ext uri="{BB962C8B-B14F-4D97-AF65-F5344CB8AC3E}">
        <p14:creationId xmlns:p14="http://schemas.microsoft.com/office/powerpoint/2010/main" val="1190219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1029515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charset="0"/>
              </a:rPr>
              <a:t>For large projects, like climate change effects, specifying the baseline can be very complex. For example, what will private industry do for the next one hundred years? What will states and other countries do in the absence of any action on climate change?</a:t>
            </a:r>
          </a:p>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1548937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1681634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EPA’s Office of Water conducted a retrospective analysis of the Clean Water Act, the major federal regulation that protects the nation’s surface water quality. To conduct this retrospective, the EPA had to have a measure of the water quality in 1972 and also know the water quality today. But a simple of comparison of those two points would be a before and after comparison. This is not the correct comparison. What the Office of Water needed was a comparison of the world today, </a:t>
            </a:r>
            <a:r>
              <a:rPr lang="en-US" altLang="en-US" u="sng" dirty="0"/>
              <a:t>with</a:t>
            </a:r>
            <a:r>
              <a:rPr lang="en-US" altLang="en-US" dirty="0"/>
              <a:t> the regulation, to an estimate of the world today </a:t>
            </a:r>
            <a:r>
              <a:rPr lang="en-US" altLang="en-US" u="sng" dirty="0"/>
              <a:t>without</a:t>
            </a:r>
            <a:r>
              <a:rPr lang="en-US" altLang="en-US" dirty="0"/>
              <a:t> the regulation. That is, the EPA needed to simulate the water quality without the Clean Water Act to conduct a proper estimate of the benefits and costs of the law. In this case, the EPA determined that if Congress had not passed the Clean Water Act, the nation’s water quality would have declined from its 1972 levels. This is illustrated in the graph. Water quality improved since 1972, but EPA believed that that it would have declined in the baseline. So, in this case, a before vs. after comparison would have underestimated the benefits of the law.</a:t>
            </a:r>
          </a:p>
          <a:p>
            <a:endParaRPr lang="en-US" dirty="0"/>
          </a:p>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41</a:t>
            </a:fld>
            <a:endParaRPr lang="en-US"/>
          </a:p>
        </p:txBody>
      </p:sp>
    </p:spTree>
    <p:extLst>
      <p:ext uri="{BB962C8B-B14F-4D97-AF65-F5344CB8AC3E}">
        <p14:creationId xmlns:p14="http://schemas.microsoft.com/office/powerpoint/2010/main" val="553366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43</a:t>
            </a:fld>
            <a:endParaRPr lang="en-US"/>
          </a:p>
        </p:txBody>
      </p:sp>
    </p:spTree>
    <p:extLst>
      <p:ext uri="{BB962C8B-B14F-4D97-AF65-F5344CB8AC3E}">
        <p14:creationId xmlns:p14="http://schemas.microsoft.com/office/powerpoint/2010/main" val="150166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5000"/>
              </a:lnSpc>
            </a:pPr>
            <a:r>
              <a:rPr lang="en-US" sz="2100" dirty="0">
                <a:cs typeface="Times New Roman" panose="02020603050405020304" pitchFamily="18" charset="0"/>
              </a:rPr>
              <a:t>A benefit cost test implicitly engages in a market, social planner, or auctioneer’s optimization problem.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If we could observe all the costs and benefits of an action, would society “purchase” it? Would a social planner re-allocate the distribution of goods across groups to make everyone better off?</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The BCA </a:t>
            </a:r>
            <a:r>
              <a:rPr lang="en-US" sz="2100" i="1" dirty="0">
                <a:cs typeface="Times New Roman" panose="02020603050405020304" pitchFamily="18" charset="0"/>
              </a:rPr>
              <a:t>attempts</a:t>
            </a:r>
            <a:r>
              <a:rPr lang="en-US" sz="2100" dirty="0">
                <a:cs typeface="Times New Roman" panose="02020603050405020304" pitchFamily="18" charset="0"/>
              </a:rPr>
              <a:t> to quantify the benefits and costs to all relevant parties for each policy option under consideration to answer this question.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The BCA ceases at quantification. Policymakers weigh all relevant options and decide whether to pursue. </a:t>
            </a:r>
          </a:p>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3100617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44</a:t>
            </a:fld>
            <a:endParaRPr lang="en-US"/>
          </a:p>
        </p:txBody>
      </p:sp>
    </p:spTree>
    <p:extLst>
      <p:ext uri="{BB962C8B-B14F-4D97-AF65-F5344CB8AC3E}">
        <p14:creationId xmlns:p14="http://schemas.microsoft.com/office/powerpoint/2010/main" val="4273370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5C74DA4-DAC0-410A-B0C6-82AE537F0AD5}" type="slidenum">
              <a:rPr lang="en-US" smtClean="0"/>
              <a:pPr/>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46</a:t>
            </a:fld>
            <a:endParaRPr lang="en-US"/>
          </a:p>
        </p:txBody>
      </p:sp>
    </p:spTree>
    <p:extLst>
      <p:ext uri="{BB962C8B-B14F-4D97-AF65-F5344CB8AC3E}">
        <p14:creationId xmlns:p14="http://schemas.microsoft.com/office/powerpoint/2010/main" val="1425662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47</a:t>
            </a:fld>
            <a:endParaRPr lang="en-US"/>
          </a:p>
        </p:txBody>
      </p:sp>
    </p:spTree>
    <p:extLst>
      <p:ext uri="{BB962C8B-B14F-4D97-AF65-F5344CB8AC3E}">
        <p14:creationId xmlns:p14="http://schemas.microsoft.com/office/powerpoint/2010/main" val="2592276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48</a:t>
            </a:fld>
            <a:endParaRPr lang="en-US"/>
          </a:p>
        </p:txBody>
      </p:sp>
    </p:spTree>
    <p:extLst>
      <p:ext uri="{BB962C8B-B14F-4D97-AF65-F5344CB8AC3E}">
        <p14:creationId xmlns:p14="http://schemas.microsoft.com/office/powerpoint/2010/main" val="178822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49</a:t>
            </a:fld>
            <a:endParaRPr lang="en-US"/>
          </a:p>
        </p:txBody>
      </p:sp>
    </p:spTree>
    <p:extLst>
      <p:ext uri="{BB962C8B-B14F-4D97-AF65-F5344CB8AC3E}">
        <p14:creationId xmlns:p14="http://schemas.microsoft.com/office/powerpoint/2010/main" val="2687591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50</a:t>
            </a:fld>
            <a:endParaRPr lang="en-US"/>
          </a:p>
        </p:txBody>
      </p:sp>
    </p:spTree>
    <p:extLst>
      <p:ext uri="{BB962C8B-B14F-4D97-AF65-F5344CB8AC3E}">
        <p14:creationId xmlns:p14="http://schemas.microsoft.com/office/powerpoint/2010/main" val="1305426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52</a:t>
            </a:fld>
            <a:endParaRPr lang="en-US"/>
          </a:p>
        </p:txBody>
      </p:sp>
    </p:spTree>
    <p:extLst>
      <p:ext uri="{BB962C8B-B14F-4D97-AF65-F5344CB8AC3E}">
        <p14:creationId xmlns:p14="http://schemas.microsoft.com/office/powerpoint/2010/main" val="897691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53</a:t>
            </a:fld>
            <a:endParaRPr lang="en-US"/>
          </a:p>
        </p:txBody>
      </p:sp>
    </p:spTree>
    <p:extLst>
      <p:ext uri="{BB962C8B-B14F-4D97-AF65-F5344CB8AC3E}">
        <p14:creationId xmlns:p14="http://schemas.microsoft.com/office/powerpoint/2010/main" val="38590963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54</a:t>
            </a:fld>
            <a:endParaRPr lang="en-US"/>
          </a:p>
        </p:txBody>
      </p:sp>
    </p:spTree>
    <p:extLst>
      <p:ext uri="{BB962C8B-B14F-4D97-AF65-F5344CB8AC3E}">
        <p14:creationId xmlns:p14="http://schemas.microsoft.com/office/powerpoint/2010/main" val="930243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161671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55</a:t>
            </a:fld>
            <a:endParaRPr lang="en-US"/>
          </a:p>
        </p:txBody>
      </p:sp>
    </p:spTree>
    <p:extLst>
      <p:ext uri="{BB962C8B-B14F-4D97-AF65-F5344CB8AC3E}">
        <p14:creationId xmlns:p14="http://schemas.microsoft.com/office/powerpoint/2010/main" val="1130292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56</a:t>
            </a:fld>
            <a:endParaRPr lang="en-US"/>
          </a:p>
        </p:txBody>
      </p:sp>
    </p:spTree>
    <p:extLst>
      <p:ext uri="{BB962C8B-B14F-4D97-AF65-F5344CB8AC3E}">
        <p14:creationId xmlns:p14="http://schemas.microsoft.com/office/powerpoint/2010/main" val="2469820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57</a:t>
            </a:fld>
            <a:endParaRPr lang="en-US"/>
          </a:p>
        </p:txBody>
      </p:sp>
    </p:spTree>
    <p:extLst>
      <p:ext uri="{BB962C8B-B14F-4D97-AF65-F5344CB8AC3E}">
        <p14:creationId xmlns:p14="http://schemas.microsoft.com/office/powerpoint/2010/main" val="413154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58</a:t>
            </a:fld>
            <a:endParaRPr lang="en-US"/>
          </a:p>
        </p:txBody>
      </p:sp>
    </p:spTree>
    <p:extLst>
      <p:ext uri="{BB962C8B-B14F-4D97-AF65-F5344CB8AC3E}">
        <p14:creationId xmlns:p14="http://schemas.microsoft.com/office/powerpoint/2010/main" val="2936848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59</a:t>
            </a:fld>
            <a:endParaRPr lang="en-US"/>
          </a:p>
        </p:txBody>
      </p:sp>
    </p:spTree>
    <p:extLst>
      <p:ext uri="{BB962C8B-B14F-4D97-AF65-F5344CB8AC3E}">
        <p14:creationId xmlns:p14="http://schemas.microsoft.com/office/powerpoint/2010/main" val="454879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60</a:t>
            </a:fld>
            <a:endParaRPr lang="en-US"/>
          </a:p>
        </p:txBody>
      </p:sp>
    </p:spTree>
    <p:extLst>
      <p:ext uri="{BB962C8B-B14F-4D97-AF65-F5344CB8AC3E}">
        <p14:creationId xmlns:p14="http://schemas.microsoft.com/office/powerpoint/2010/main" val="2355032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61</a:t>
            </a:fld>
            <a:endParaRPr lang="en-US"/>
          </a:p>
        </p:txBody>
      </p:sp>
    </p:spTree>
    <p:extLst>
      <p:ext uri="{BB962C8B-B14F-4D97-AF65-F5344CB8AC3E}">
        <p14:creationId xmlns:p14="http://schemas.microsoft.com/office/powerpoint/2010/main" val="206318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62</a:t>
            </a:fld>
            <a:endParaRPr lang="en-US"/>
          </a:p>
        </p:txBody>
      </p:sp>
    </p:spTree>
    <p:extLst>
      <p:ext uri="{BB962C8B-B14F-4D97-AF65-F5344CB8AC3E}">
        <p14:creationId xmlns:p14="http://schemas.microsoft.com/office/powerpoint/2010/main" val="844781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63</a:t>
            </a:fld>
            <a:endParaRPr lang="en-US"/>
          </a:p>
        </p:txBody>
      </p:sp>
    </p:spTree>
    <p:extLst>
      <p:ext uri="{BB962C8B-B14F-4D97-AF65-F5344CB8AC3E}">
        <p14:creationId xmlns:p14="http://schemas.microsoft.com/office/powerpoint/2010/main" val="349830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148881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9</a:t>
            </a:fld>
            <a:endParaRPr lang="en-US"/>
          </a:p>
        </p:txBody>
      </p:sp>
    </p:spTree>
    <p:extLst>
      <p:ext uri="{BB962C8B-B14F-4D97-AF65-F5344CB8AC3E}">
        <p14:creationId xmlns:p14="http://schemas.microsoft.com/office/powerpoint/2010/main" val="92958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300"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10</a:t>
            </a:fld>
            <a:endParaRPr lang="en-US"/>
          </a:p>
        </p:txBody>
      </p:sp>
    </p:spTree>
    <p:extLst>
      <p:ext uri="{BB962C8B-B14F-4D97-AF65-F5344CB8AC3E}">
        <p14:creationId xmlns:p14="http://schemas.microsoft.com/office/powerpoint/2010/main" val="3598487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300"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11</a:t>
            </a:fld>
            <a:endParaRPr lang="en-US"/>
          </a:p>
        </p:txBody>
      </p:sp>
    </p:spTree>
    <p:extLst>
      <p:ext uri="{BB962C8B-B14F-4D97-AF65-F5344CB8AC3E}">
        <p14:creationId xmlns:p14="http://schemas.microsoft.com/office/powerpoint/2010/main" val="383521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8E49D73-1D70-4FA3-9313-7D146CBD8771}"/>
              </a:ext>
            </a:extLst>
          </p:cNvPr>
          <p:cNvSpPr>
            <a:spLocks noGrp="1"/>
          </p:cNvSpPr>
          <p:nvPr>
            <p:ph type="dt" sz="half" idx="2"/>
          </p:nvPr>
        </p:nvSpPr>
        <p:spPr>
          <a:xfrm>
            <a:off x="9652000" y="6477000"/>
            <a:ext cx="1727200" cy="381000"/>
          </a:xfrm>
          <a:prstGeom prst="rect">
            <a:avLst/>
          </a:prstGeom>
        </p:spPr>
        <p:txBody>
          <a:bodyPr anchor="ctr"/>
          <a:lstStyle>
            <a:lvl1pPr algn="l">
              <a:defRPr/>
            </a:lvl1pPr>
          </a:lstStyle>
          <a:p>
            <a:fld id="{B23AAAF7-80D5-AD41-8217-DA047A9B2792}" type="datetime1">
              <a:rPr lang="en-US" smtClean="0"/>
              <a:t>10/3/2023</a:t>
            </a:fld>
            <a:endParaRPr lang="en-US"/>
          </a:p>
        </p:txBody>
      </p:sp>
      <p:sp>
        <p:nvSpPr>
          <p:cNvPr id="6" name="Footer Placeholder 4">
            <a:extLst>
              <a:ext uri="{FF2B5EF4-FFF2-40B4-BE49-F238E27FC236}">
                <a16:creationId xmlns:a16="http://schemas.microsoft.com/office/drawing/2014/main" id="{60B78FE3-70EF-43AF-9746-EFF53AD4BF19}"/>
              </a:ext>
            </a:extLst>
          </p:cNvPr>
          <p:cNvSpPr>
            <a:spLocks noGrp="1"/>
          </p:cNvSpPr>
          <p:nvPr>
            <p:ph type="ftr" sz="quarter" idx="3"/>
          </p:nvPr>
        </p:nvSpPr>
        <p:spPr>
          <a:xfrm>
            <a:off x="2540001" y="6477000"/>
            <a:ext cx="7010399" cy="381000"/>
          </a:xfrm>
          <a:prstGeom prst="rect">
            <a:avLst/>
          </a:prstGeom>
        </p:spPr>
        <p:txBody>
          <a:bodyPr anchor="ctr"/>
          <a:lstStyle>
            <a:lvl1pPr algn="ctr">
              <a:defRPr/>
            </a:lvl1pPr>
          </a:lstStyle>
          <a:p>
            <a:endParaRPr lang="en-US"/>
          </a:p>
        </p:txBody>
      </p:sp>
      <p:sp>
        <p:nvSpPr>
          <p:cNvPr id="7" name="Slide Number Placeholder 5">
            <a:extLst>
              <a:ext uri="{FF2B5EF4-FFF2-40B4-BE49-F238E27FC236}">
                <a16:creationId xmlns:a16="http://schemas.microsoft.com/office/drawing/2014/main" id="{23820929-269D-4B8E-8E5B-081C86B366DB}"/>
              </a:ext>
            </a:extLst>
          </p:cNvPr>
          <p:cNvSpPr>
            <a:spLocks noGrp="1"/>
          </p:cNvSpPr>
          <p:nvPr>
            <p:ph type="sldNum" sz="quarter" idx="4"/>
          </p:nvPr>
        </p:nvSpPr>
        <p:spPr>
          <a:xfrm>
            <a:off x="11531600" y="6477000"/>
            <a:ext cx="660401" cy="381000"/>
          </a:xfrm>
          <a:prstGeom prst="rect">
            <a:avLst/>
          </a:prstGeom>
        </p:spPr>
        <p:txBody>
          <a:bodyPr anchor="ctr"/>
          <a:lstStyle>
            <a:lvl1pPr algn="r">
              <a:defRPr/>
            </a:lvl1pPr>
          </a:lstStyle>
          <a:p>
            <a:fld id="{21930A45-5DBE-4942-A38E-5FF2B1851F78}" type="slidenum">
              <a:rPr lang="en-US" smtClean="0"/>
              <a:t>‹#›</a:t>
            </a:fld>
            <a:endParaRPr lang="en-US"/>
          </a:p>
        </p:txBody>
      </p:sp>
    </p:spTree>
    <p:extLst>
      <p:ext uri="{BB962C8B-B14F-4D97-AF65-F5344CB8AC3E}">
        <p14:creationId xmlns:p14="http://schemas.microsoft.com/office/powerpoint/2010/main" val="29754413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9" y="6514936"/>
            <a:ext cx="8815214"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12: Benefit Cost Analysis</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 id="2147483677" r:id="rId5"/>
  </p:sldLayoutIdLst>
  <p:hf hdr="0" ftr="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7.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notesSlide" Target="../notesSlides/notesSlide18.xml"/><Relationship Id="rId7"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notesSlide" Target="../notesSlides/notesSlide19.xml"/><Relationship Id="rId7"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9.png"/><Relationship Id="rId4" Type="http://schemas.openxmlformats.org/officeDocument/2006/relationships/hyperlink" Target="https://www.pbs.org/newshour/science/2-1-million-americans-use-water-wells-with-hazardous-levels-of-arsenic-usgs-estimat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hyperlink" Target="https://ncnewsline.com/2023/07/13/deq-plans-to-set-state-limits-on-toxic-pfas-in-groundwater-rivers-lake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hyperlink" Target="https://en.wikipedia.org/wiki/Gary_Works" TargetMode="Externa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hyperlink" Target="https://www.sciencedirect.com/science/article/abs/pii/S0095069614000333"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hyperlink" Target="https://www.ncbi.nlm.nih.gov/pmc/articles/PMC8193740/" TargetMode="Externa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www.epa.gov/system/files/documents/2022-03/ronf-documentation-.pdf.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hyperlink" Target="https://github.com/adamtheising/environmental_economics/blob/main/journal%20articles/fraas_etal2023.pdf" TargetMode="External"/><Relationship Id="rId5" Type="http://schemas.openxmlformats.org/officeDocument/2006/relationships/hyperlink" Target="https://www.sciencedirect.com/science/article/abs/pii/S0921800917316464" TargetMode="Externa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6.png"/><Relationship Id="rId4" Type="http://schemas.openxmlformats.org/officeDocument/2006/relationships/hyperlink" Target="https://github.com/adamtheising/environmental_economics/blob/main/journal%20articles/Arrow_1996.pdf"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28.png"/><Relationship Id="rId5" Type="http://schemas.openxmlformats.org/officeDocument/2006/relationships/hyperlink" Target="https://www.hsph.harvard.edu/wp-content/uploads/sites/2447/2019/05/BCA-Guidelines-May-2019.pdf"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hyperlink" Target="https://epic.uchicago.edu/insights/chinas-pollution-spills-over-to-south-korea-as-does-the-benefits-of-its-policies/" TargetMode="Externa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0.png"/><Relationship Id="rId4" Type="http://schemas.openxmlformats.org/officeDocument/2006/relationships/hyperlink" Target="https://www.epa.gov/system/files/documents/2022-11/epa_scghg_report_draft_0.pdf"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1.png"/><Relationship Id="rId5" Type="http://schemas.openxmlformats.org/officeDocument/2006/relationships/hyperlink" Target="https://www.vox.com/future-perfect/23449849/social-cost-carbon-value-statistical-life-epa" TargetMode="External"/><Relationship Id="rId4" Type="http://schemas.openxmlformats.org/officeDocument/2006/relationships/hyperlink" Target="https://www.epa.gov/system/files/documents/2022-11/epa_scghg_report_draft_0.pdf"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33.png"/><Relationship Id="rId4" Type="http://schemas.openxmlformats.org/officeDocument/2006/relationships/hyperlink" Target="https://www.epa.gov/environmental-economics/guidelines-preparing-economic-analyses"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hyperlink" Target="https://www.law.georgetown.edu/faculty/lisa-heinzerling/" TargetMode="External"/><Relationship Id="rId5" Type="http://schemas.openxmlformats.org/officeDocument/2006/relationships/image" Target="../media/image38.jpeg"/><Relationship Id="rId4" Type="http://schemas.openxmlformats.org/officeDocument/2006/relationships/hyperlink" Target="https://progressivereform.org/cpr-blog/cost-benefit-jumps-the-shark-the-department-of-justice-s-economic-analysis-of-prison-rape/"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40.xml"/><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hyperlink" Target="https://scholar.harvard.edu/sites/scholar.harvard.edu/files/jaldy/files/aldyviscusi-adjustingagecohort.pdf" TargetMode="External"/><Relationship Id="rId5" Type="http://schemas.openxmlformats.org/officeDocument/2006/relationships/image" Target="../media/image39.png"/><Relationship Id="rId4" Type="http://schemas.openxmlformats.org/officeDocument/2006/relationships/hyperlink" Target="https://www.nrdc.org/press-releases/cheapening-value-life-bush-administrations-death-discount"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hyperlink" Target="https://www.cambridge.org/core/journals/journal-of-benefit-cost-analysis/article/retrospective-cost-analyses-of-epa-regulations-a-case-study-approach/8B6141B9DE9E4E21C604538D3D2EFA81"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hyperlink" Target="https://github.com/adamtheising/environmental_economics/blob/main/journal%20articles/Flyvberg_Bester_2021.pdf"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hyperlink" Target="https://github.com/adamtheising/environmental_economics/blob/main/journal%20articles/Flyvberg_Bester_2021.pdf" TargetMode="Externa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370.png"/><Relationship Id="rId4" Type="http://schemas.openxmlformats.org/officeDocument/2006/relationships/hyperlink" Target="https://cenrep.ncsu.edu/cenrep/wp-content/uploads/2019/08/Newbold.pdf"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s://www.whitehouse.gov/omb/information-regulatory-affairs/reports/"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hyperlink" Target="https://www.vox.com/recode/2021/3/30/22357510/poll-billioniares-data-for-progress-vox-wealth-philanthropy-inequality" TargetMode="External"/><Relationship Id="rId4" Type="http://schemas.openxmlformats.org/officeDocument/2006/relationships/image" Target="../media/image4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hyperlink" Target="https://www.whitehouse.gov/wp-content/uploads/2023/04/DraftCircularA-4.pdf" TargetMode="Externa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whitehouse.gov/wp-content/uploads/2023/08/A4-Peer-Reviewer-Comments_508c-Final.pdf"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47.png"/><Relationship Id="rId5" Type="http://schemas.openxmlformats.org/officeDocument/2006/relationships/hyperlink" Target="https://www.cdc.gov/niosh/topics/tetrachloro/default.html" TargetMode="External"/><Relationship Id="rId4" Type="http://schemas.openxmlformats.org/officeDocument/2006/relationships/hyperlink" Target="https://www.regulations.gov/document/EPA-HQ-OPPT-2020-0720-0125"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47.png"/><Relationship Id="rId5" Type="http://schemas.openxmlformats.org/officeDocument/2006/relationships/hyperlink" Target="https://www.cdc.gov/niosh/topics/tetrachloro/default.html" TargetMode="External"/><Relationship Id="rId4" Type="http://schemas.openxmlformats.org/officeDocument/2006/relationships/image" Target="../media/image42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44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hyperlink" Target="https://papers.ssrn.com/sol3/papers.cfm?abstract_id=4483436" TargetMode="Externa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49.png"/><Relationship Id="rId4" Type="http://schemas.openxmlformats.org/officeDocument/2006/relationships/image" Target="../media/image48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damtheising/environmental_economics/blob/main/journal%20articles/Qiang%20et%20al%202021.pdf" TargetMode="External"/><Relationship Id="rId2" Type="http://schemas.openxmlformats.org/officeDocument/2006/relationships/hyperlink" Target="https://www.aeaweb.org/articles?id=10.1257/jep.33.1.18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canada.ca/en/environment-climate-change/services/species-risk-public-registry/related-information/socio-economic-importance-polar-bears.htm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cs typeface="Calibri Light" panose="020F0302020204030204" pitchFamily="34" charset="0"/>
              </a:rPr>
              <a:t>Prof. Austin</a:t>
            </a:r>
          </a:p>
          <a:p>
            <a:r>
              <a:rPr lang="en-US" sz="2600" dirty="0">
                <a:cs typeface="Calibri Light" panose="020F0302020204030204" pitchFamily="34" charset="0"/>
              </a:rPr>
              <a:t>Environmental Economics</a:t>
            </a:r>
            <a:br>
              <a:rPr lang="en-US" sz="2600" dirty="0">
                <a:cs typeface="Calibri Light" panose="020F0302020204030204" pitchFamily="34" charset="0"/>
              </a:rPr>
            </a:br>
            <a:r>
              <a:rPr lang="en-US" sz="2600" dirty="0">
                <a:cs typeface="Calibri Light" panose="020F0302020204030204" pitchFamily="34" charset="0"/>
              </a:rPr>
              <a:t>Econ 4075</a:t>
            </a:r>
          </a:p>
        </p:txBody>
      </p:sp>
      <p:sp>
        <p:nvSpPr>
          <p:cNvPr id="7" name="Title 1"/>
          <p:cNvSpPr txBox="1">
            <a:spLocks/>
          </p:cNvSpPr>
          <p:nvPr/>
        </p:nvSpPr>
        <p:spPr>
          <a:xfrm>
            <a:off x="278295" y="2229492"/>
            <a:ext cx="11688417" cy="102741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b="1" dirty="0">
                <a:solidFill>
                  <a:srgbClr val="0070C0"/>
                </a:solidFill>
                <a:latin typeface="+mn-lt"/>
                <a:cs typeface="Calibri Light" panose="020F0302020204030204" pitchFamily="34" charset="0"/>
              </a:rPr>
              <a:t>Lecture 12: Benefit Cost Analysis</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Grp="1" noChangeAspect="1" noChangeArrowheads="1"/>
          </p:cNvPicPr>
          <p:nvPr>
            <p:ph idx="4294967295"/>
          </p:nvPr>
        </p:nvPicPr>
        <p:blipFill>
          <a:blip r:embed="rId3" cstate="print">
            <a:lum bright="2000"/>
          </a:blip>
          <a:srcRect/>
          <a:stretch>
            <a:fillRect/>
          </a:stretch>
        </p:blipFill>
        <p:spPr bwMode="auto">
          <a:xfrm>
            <a:off x="1524001" y="1"/>
            <a:ext cx="7554913" cy="6348413"/>
          </a:xfrm>
          <a:prstGeom prst="rect">
            <a:avLst/>
          </a:prstGeom>
          <a:noFill/>
          <a:ln w="9525">
            <a:noFill/>
            <a:miter lim="800000"/>
            <a:headEnd/>
            <a:tailEnd/>
          </a:ln>
        </p:spPr>
      </p:pic>
      <p:pic>
        <p:nvPicPr>
          <p:cNvPr id="149507" name="Picture 3"/>
          <p:cNvPicPr>
            <a:picLocks noChangeAspect="1" noChangeArrowheads="1"/>
          </p:cNvPicPr>
          <p:nvPr/>
        </p:nvPicPr>
        <p:blipFill>
          <a:blip r:embed="rId4" cstate="print"/>
          <a:srcRect/>
          <a:stretch>
            <a:fillRect/>
          </a:stretch>
        </p:blipFill>
        <p:spPr bwMode="auto">
          <a:xfrm>
            <a:off x="9365951" y="3807194"/>
            <a:ext cx="2299297" cy="2519082"/>
          </a:xfrm>
          <a:prstGeom prst="rect">
            <a:avLst/>
          </a:prstGeom>
          <a:noFill/>
          <a:ln w="9525">
            <a:noFill/>
            <a:miter lim="800000"/>
            <a:headEnd/>
            <a:tailEnd/>
          </a:ln>
        </p:spPr>
      </p:pic>
      <p:sp>
        <p:nvSpPr>
          <p:cNvPr id="6" name="Oval 5"/>
          <p:cNvSpPr/>
          <p:nvPr/>
        </p:nvSpPr>
        <p:spPr>
          <a:xfrm>
            <a:off x="1676400" y="4909458"/>
            <a:ext cx="838200" cy="5878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10"/>
          <p:cNvSpPr>
            <a:spLocks noChangeArrowheads="1"/>
          </p:cNvSpPr>
          <p:nvPr/>
        </p:nvSpPr>
        <p:spPr bwMode="auto">
          <a:xfrm>
            <a:off x="1785787" y="2408664"/>
            <a:ext cx="4733959" cy="2322905"/>
          </a:xfrm>
          <a:prstGeom prst="wedgeRoundRectCallout">
            <a:avLst>
              <a:gd name="adj1" fmla="val -38057"/>
              <a:gd name="adj2" fmla="val 69316"/>
              <a:gd name="adj3" fmla="val 16667"/>
            </a:avLst>
          </a:prstGeom>
          <a:solidFill>
            <a:srgbClr val="FFFFFF"/>
          </a:solidFill>
          <a:ln w="25400" algn="ctr">
            <a:solidFill>
              <a:schemeClr val="tx1"/>
            </a:solidFill>
            <a:miter lim="800000"/>
            <a:headEnd/>
            <a:tailEnd/>
          </a:ln>
        </p:spPr>
        <p:txBody>
          <a:bodyPr anchor="ctr"/>
          <a:lstStyle/>
          <a:p>
            <a:pPr algn="ctr"/>
            <a:r>
              <a:rPr lang="en-US" b="1" dirty="0">
                <a:solidFill>
                  <a:srgbClr val="000000"/>
                </a:solidFill>
                <a:latin typeface="Calibri" pitchFamily="34" charset="0"/>
              </a:rPr>
              <a:t>Sport Hunting</a:t>
            </a:r>
          </a:p>
          <a:p>
            <a:pPr algn="ctr"/>
            <a:endParaRPr lang="en-US" b="1" dirty="0">
              <a:solidFill>
                <a:srgbClr val="000000"/>
              </a:solidFill>
              <a:latin typeface="Calibri" pitchFamily="34" charset="0"/>
            </a:endParaRPr>
          </a:p>
          <a:p>
            <a:pPr algn="ctr"/>
            <a:r>
              <a:rPr lang="en-US" dirty="0">
                <a:solidFill>
                  <a:srgbClr val="000000"/>
                </a:solidFill>
                <a:latin typeface="Calibri" pitchFamily="34" charset="0"/>
              </a:rPr>
              <a:t>Used </a:t>
            </a:r>
            <a:r>
              <a:rPr lang="en-US" b="1" dirty="0">
                <a:solidFill>
                  <a:srgbClr val="000000"/>
                </a:solidFill>
                <a:latin typeface="Calibri" pitchFamily="34" charset="0"/>
              </a:rPr>
              <a:t>market prices </a:t>
            </a:r>
            <a:r>
              <a:rPr lang="en-US" dirty="0">
                <a:solidFill>
                  <a:srgbClr val="000000"/>
                </a:solidFill>
                <a:latin typeface="Calibri" pitchFamily="34" charset="0"/>
              </a:rPr>
              <a:t>of permits sold by Inuit people to others for hunting rights.</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This is how much hunters were </a:t>
            </a:r>
            <a:r>
              <a:rPr lang="en-US" b="1" dirty="0">
                <a:solidFill>
                  <a:srgbClr val="FF0000"/>
                </a:solidFill>
                <a:latin typeface="Calibri" pitchFamily="34" charset="0"/>
              </a:rPr>
              <a:t>willing to pay</a:t>
            </a:r>
            <a:r>
              <a:rPr lang="en-US" dirty="0">
                <a:solidFill>
                  <a:srgbClr val="FF0000"/>
                </a:solidFill>
                <a:latin typeface="Calibri" pitchFamily="34" charset="0"/>
              </a:rPr>
              <a:t> </a:t>
            </a:r>
            <a:r>
              <a:rPr lang="en-US" dirty="0">
                <a:solidFill>
                  <a:srgbClr val="000000"/>
                </a:solidFill>
                <a:latin typeface="Calibri" pitchFamily="34" charset="0"/>
              </a:rPr>
              <a:t>for sport hunting. </a:t>
            </a:r>
          </a:p>
        </p:txBody>
      </p:sp>
    </p:spTree>
    <p:extLst>
      <p:ext uri="{BB962C8B-B14F-4D97-AF65-F5344CB8AC3E}">
        <p14:creationId xmlns:p14="http://schemas.microsoft.com/office/powerpoint/2010/main" val="1710893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Grp="1" noChangeAspect="1" noChangeArrowheads="1"/>
          </p:cNvPicPr>
          <p:nvPr>
            <p:ph idx="4294967295"/>
          </p:nvPr>
        </p:nvPicPr>
        <p:blipFill>
          <a:blip r:embed="rId3" cstate="print">
            <a:lum bright="2000"/>
          </a:blip>
          <a:srcRect/>
          <a:stretch>
            <a:fillRect/>
          </a:stretch>
        </p:blipFill>
        <p:spPr bwMode="auto">
          <a:xfrm>
            <a:off x="1524001" y="1"/>
            <a:ext cx="7554913" cy="6348413"/>
          </a:xfrm>
          <a:prstGeom prst="rect">
            <a:avLst/>
          </a:prstGeom>
          <a:noFill/>
          <a:ln w="9525">
            <a:noFill/>
            <a:miter lim="800000"/>
            <a:headEnd/>
            <a:tailEnd/>
          </a:ln>
        </p:spPr>
      </p:pic>
      <p:pic>
        <p:nvPicPr>
          <p:cNvPr id="149507" name="Picture 3"/>
          <p:cNvPicPr>
            <a:picLocks noChangeAspect="1" noChangeArrowheads="1"/>
          </p:cNvPicPr>
          <p:nvPr/>
        </p:nvPicPr>
        <p:blipFill>
          <a:blip r:embed="rId4" cstate="print"/>
          <a:srcRect/>
          <a:stretch>
            <a:fillRect/>
          </a:stretch>
        </p:blipFill>
        <p:spPr bwMode="auto">
          <a:xfrm>
            <a:off x="9208849" y="3829332"/>
            <a:ext cx="2299297" cy="2519082"/>
          </a:xfrm>
          <a:prstGeom prst="rect">
            <a:avLst/>
          </a:prstGeom>
          <a:noFill/>
          <a:ln w="9525">
            <a:noFill/>
            <a:miter lim="800000"/>
            <a:headEnd/>
            <a:tailEnd/>
          </a:ln>
        </p:spPr>
      </p:pic>
      <p:sp>
        <p:nvSpPr>
          <p:cNvPr id="6" name="Oval 5"/>
          <p:cNvSpPr/>
          <p:nvPr/>
        </p:nvSpPr>
        <p:spPr>
          <a:xfrm>
            <a:off x="2710542" y="5127172"/>
            <a:ext cx="1001487" cy="674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10"/>
          <p:cNvSpPr>
            <a:spLocks noChangeArrowheads="1"/>
          </p:cNvSpPr>
          <p:nvPr/>
        </p:nvSpPr>
        <p:spPr bwMode="auto">
          <a:xfrm>
            <a:off x="1785787" y="2035630"/>
            <a:ext cx="4733959" cy="2695939"/>
          </a:xfrm>
          <a:prstGeom prst="wedgeRoundRectCallout">
            <a:avLst>
              <a:gd name="adj1" fmla="val -18511"/>
              <a:gd name="adj2" fmla="val 70253"/>
              <a:gd name="adj3" fmla="val 16667"/>
            </a:avLst>
          </a:prstGeom>
          <a:solidFill>
            <a:srgbClr val="FFFFFF"/>
          </a:solidFill>
          <a:ln w="25400" algn="ctr">
            <a:solidFill>
              <a:schemeClr val="tx1"/>
            </a:solidFill>
            <a:miter lim="800000"/>
            <a:headEnd/>
            <a:tailEnd/>
          </a:ln>
        </p:spPr>
        <p:txBody>
          <a:bodyPr anchor="ctr"/>
          <a:lstStyle/>
          <a:p>
            <a:pPr algn="ctr"/>
            <a:r>
              <a:rPr lang="en-US" b="1" dirty="0">
                <a:solidFill>
                  <a:srgbClr val="000000"/>
                </a:solidFill>
                <a:latin typeface="Calibri" pitchFamily="34" charset="0"/>
              </a:rPr>
              <a:t>Observation in Nature</a:t>
            </a:r>
          </a:p>
          <a:p>
            <a:pPr algn="ctr"/>
            <a:endParaRPr lang="en-US" b="1" dirty="0">
              <a:solidFill>
                <a:srgbClr val="000000"/>
              </a:solidFill>
              <a:latin typeface="Calibri" pitchFamily="34" charset="0"/>
            </a:endParaRPr>
          </a:p>
          <a:p>
            <a:pPr algn="ctr"/>
            <a:r>
              <a:rPr lang="en-US" dirty="0">
                <a:solidFill>
                  <a:srgbClr val="000000"/>
                </a:solidFill>
                <a:latin typeface="Calibri" pitchFamily="34" charset="0"/>
              </a:rPr>
              <a:t>Inferred by </a:t>
            </a:r>
            <a:r>
              <a:rPr lang="en-US" b="1" dirty="0">
                <a:solidFill>
                  <a:srgbClr val="000000"/>
                </a:solidFill>
                <a:latin typeface="Calibri" pitchFamily="34" charset="0"/>
              </a:rPr>
              <a:t>travel costs </a:t>
            </a:r>
            <a:r>
              <a:rPr lang="en-US" dirty="0">
                <a:solidFill>
                  <a:srgbClr val="000000"/>
                </a:solidFill>
                <a:latin typeface="Calibri" pitchFamily="34" charset="0"/>
              </a:rPr>
              <a:t>incurred by people to go see polar bears in the wild. </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This is how visitors were </a:t>
            </a:r>
            <a:r>
              <a:rPr lang="en-US" b="1" dirty="0">
                <a:solidFill>
                  <a:srgbClr val="FF0000"/>
                </a:solidFill>
                <a:latin typeface="Calibri" pitchFamily="34" charset="0"/>
              </a:rPr>
              <a:t>willing to pay</a:t>
            </a:r>
            <a:r>
              <a:rPr lang="en-US" dirty="0">
                <a:solidFill>
                  <a:srgbClr val="FF0000"/>
                </a:solidFill>
                <a:latin typeface="Calibri" pitchFamily="34" charset="0"/>
              </a:rPr>
              <a:t> </a:t>
            </a:r>
            <a:r>
              <a:rPr lang="en-US" dirty="0">
                <a:solidFill>
                  <a:srgbClr val="000000"/>
                </a:solidFill>
                <a:latin typeface="Calibri" pitchFamily="34" charset="0"/>
              </a:rPr>
              <a:t>for viewing polar bears in nature. </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This is a </a:t>
            </a:r>
            <a:r>
              <a:rPr lang="en-US" b="1" dirty="0">
                <a:solidFill>
                  <a:srgbClr val="000000"/>
                </a:solidFill>
                <a:latin typeface="Calibri" pitchFamily="34" charset="0"/>
              </a:rPr>
              <a:t>Revealed Preference</a:t>
            </a:r>
            <a:r>
              <a:rPr lang="en-US" dirty="0">
                <a:solidFill>
                  <a:srgbClr val="000000"/>
                </a:solidFill>
                <a:latin typeface="Calibri" pitchFamily="34" charset="0"/>
              </a:rPr>
              <a:t> measure</a:t>
            </a:r>
            <a:endParaRPr lang="en-US" b="1" dirty="0">
              <a:solidFill>
                <a:srgbClr val="000000"/>
              </a:solidFill>
              <a:latin typeface="Calibri" pitchFamily="34" charset="0"/>
            </a:endParaRPr>
          </a:p>
        </p:txBody>
      </p:sp>
    </p:spTree>
    <p:extLst>
      <p:ext uri="{BB962C8B-B14F-4D97-AF65-F5344CB8AC3E}">
        <p14:creationId xmlns:p14="http://schemas.microsoft.com/office/powerpoint/2010/main" val="4226901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Grp="1" noChangeAspect="1" noChangeArrowheads="1"/>
          </p:cNvPicPr>
          <p:nvPr>
            <p:ph idx="4294967295"/>
          </p:nvPr>
        </p:nvPicPr>
        <p:blipFill>
          <a:blip r:embed="rId3" cstate="print">
            <a:lum bright="2000"/>
          </a:blip>
          <a:srcRect/>
          <a:stretch>
            <a:fillRect/>
          </a:stretch>
        </p:blipFill>
        <p:spPr bwMode="auto">
          <a:xfrm>
            <a:off x="1524001" y="1"/>
            <a:ext cx="7554913" cy="6348413"/>
          </a:xfrm>
          <a:prstGeom prst="rect">
            <a:avLst/>
          </a:prstGeom>
          <a:noFill/>
          <a:ln w="9525">
            <a:noFill/>
            <a:miter lim="800000"/>
            <a:headEnd/>
            <a:tailEnd/>
          </a:ln>
        </p:spPr>
      </p:pic>
      <p:pic>
        <p:nvPicPr>
          <p:cNvPr id="149507" name="Picture 3"/>
          <p:cNvPicPr>
            <a:picLocks noChangeAspect="1" noChangeArrowheads="1"/>
          </p:cNvPicPr>
          <p:nvPr/>
        </p:nvPicPr>
        <p:blipFill>
          <a:blip r:embed="rId4" cstate="print"/>
          <a:srcRect/>
          <a:stretch>
            <a:fillRect/>
          </a:stretch>
        </p:blipFill>
        <p:spPr bwMode="auto">
          <a:xfrm>
            <a:off x="9274856" y="3829332"/>
            <a:ext cx="2299297" cy="2519082"/>
          </a:xfrm>
          <a:prstGeom prst="rect">
            <a:avLst/>
          </a:prstGeom>
          <a:noFill/>
          <a:ln w="9525">
            <a:noFill/>
            <a:miter lim="800000"/>
            <a:headEnd/>
            <a:tailEnd/>
          </a:ln>
        </p:spPr>
      </p:pic>
      <p:sp>
        <p:nvSpPr>
          <p:cNvPr id="6" name="Oval 5"/>
          <p:cNvSpPr/>
          <p:nvPr/>
        </p:nvSpPr>
        <p:spPr>
          <a:xfrm>
            <a:off x="3167741" y="2645230"/>
            <a:ext cx="3505202" cy="13280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10"/>
          <p:cNvSpPr>
            <a:spLocks noChangeArrowheads="1"/>
          </p:cNvSpPr>
          <p:nvPr/>
        </p:nvSpPr>
        <p:spPr bwMode="auto">
          <a:xfrm>
            <a:off x="6694714" y="1719943"/>
            <a:ext cx="3973286" cy="4071257"/>
          </a:xfrm>
          <a:prstGeom prst="wedgeRoundRectCallout">
            <a:avLst>
              <a:gd name="adj1" fmla="val -78718"/>
              <a:gd name="adj2" fmla="val 1981"/>
              <a:gd name="adj3" fmla="val 16667"/>
            </a:avLst>
          </a:prstGeom>
          <a:solidFill>
            <a:srgbClr val="FFFFFF"/>
          </a:solidFill>
          <a:ln w="25400" algn="ctr">
            <a:solidFill>
              <a:schemeClr val="tx1"/>
            </a:solidFill>
            <a:miter lim="800000"/>
            <a:headEnd/>
            <a:tailEnd/>
          </a:ln>
        </p:spPr>
        <p:txBody>
          <a:bodyPr anchor="ctr"/>
          <a:lstStyle/>
          <a:p>
            <a:pPr algn="ctr"/>
            <a:r>
              <a:rPr lang="en-US" b="1" dirty="0">
                <a:solidFill>
                  <a:srgbClr val="000000"/>
                </a:solidFill>
                <a:latin typeface="Calibri" pitchFamily="34" charset="0"/>
              </a:rPr>
              <a:t>Indirect use, Option Value, </a:t>
            </a:r>
            <a:r>
              <a:rPr lang="en-US" b="1" u="sng" dirty="0">
                <a:solidFill>
                  <a:srgbClr val="000000"/>
                </a:solidFill>
                <a:latin typeface="Calibri" pitchFamily="34" charset="0"/>
              </a:rPr>
              <a:t>Existence Value</a:t>
            </a:r>
            <a:r>
              <a:rPr lang="en-US" b="1" dirty="0">
                <a:solidFill>
                  <a:srgbClr val="000000"/>
                </a:solidFill>
                <a:latin typeface="Calibri" pitchFamily="34" charset="0"/>
              </a:rPr>
              <a:t>, and Bequest Value</a:t>
            </a:r>
          </a:p>
          <a:p>
            <a:pPr algn="ctr"/>
            <a:endParaRPr lang="en-US" b="1" dirty="0">
              <a:solidFill>
                <a:srgbClr val="000000"/>
              </a:solidFill>
              <a:latin typeface="Calibri" pitchFamily="34" charset="0"/>
            </a:endParaRPr>
          </a:p>
          <a:p>
            <a:pPr algn="ctr"/>
            <a:r>
              <a:rPr lang="en-US" dirty="0">
                <a:solidFill>
                  <a:srgbClr val="000000"/>
                </a:solidFill>
                <a:latin typeface="Calibri" pitchFamily="34" charset="0"/>
              </a:rPr>
              <a:t>Estimated from a meta-analysis of </a:t>
            </a:r>
            <a:r>
              <a:rPr lang="en-US" b="1" dirty="0">
                <a:solidFill>
                  <a:srgbClr val="000000"/>
                </a:solidFill>
                <a:latin typeface="Calibri" pitchFamily="34" charset="0"/>
              </a:rPr>
              <a:t>surveys</a:t>
            </a:r>
            <a:r>
              <a:rPr lang="en-US" dirty="0">
                <a:solidFill>
                  <a:srgbClr val="000000"/>
                </a:solidFill>
                <a:latin typeface="Calibri" pitchFamily="34" charset="0"/>
              </a:rPr>
              <a:t>  </a:t>
            </a:r>
            <a:r>
              <a:rPr lang="en-US" b="1" dirty="0">
                <a:solidFill>
                  <a:srgbClr val="000000"/>
                </a:solidFill>
                <a:latin typeface="Calibri" pitchFamily="34" charset="0"/>
              </a:rPr>
              <a:t>about </a:t>
            </a:r>
            <a:r>
              <a:rPr lang="en-US" b="1" dirty="0">
                <a:solidFill>
                  <a:srgbClr val="FF0000"/>
                </a:solidFill>
                <a:latin typeface="Calibri" pitchFamily="34" charset="0"/>
              </a:rPr>
              <a:t>willingness to pay </a:t>
            </a:r>
            <a:r>
              <a:rPr lang="en-US" dirty="0">
                <a:solidFill>
                  <a:srgbClr val="000000"/>
                </a:solidFill>
                <a:latin typeface="Calibri" pitchFamily="34" charset="0"/>
              </a:rPr>
              <a:t>to protect species. </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This is a </a:t>
            </a:r>
            <a:r>
              <a:rPr lang="en-US" b="1" dirty="0">
                <a:solidFill>
                  <a:srgbClr val="000000"/>
                </a:solidFill>
                <a:latin typeface="Calibri" pitchFamily="34" charset="0"/>
              </a:rPr>
              <a:t>stated preference</a:t>
            </a:r>
            <a:r>
              <a:rPr lang="en-US" dirty="0">
                <a:solidFill>
                  <a:srgbClr val="000000"/>
                </a:solidFill>
                <a:latin typeface="Calibri" pitchFamily="34" charset="0"/>
              </a:rPr>
              <a:t> approach to valuation. </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Notice that existence and bequest don’t require ever seeing or hunting polar bears. </a:t>
            </a:r>
          </a:p>
        </p:txBody>
      </p:sp>
      <p:sp>
        <p:nvSpPr>
          <p:cNvPr id="8" name="Oval 7"/>
          <p:cNvSpPr/>
          <p:nvPr/>
        </p:nvSpPr>
        <p:spPr>
          <a:xfrm>
            <a:off x="2710542" y="5127172"/>
            <a:ext cx="1001487" cy="674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76400" y="4909458"/>
            <a:ext cx="838200" cy="5878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068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E4F21-D921-2EFD-3F02-5105D8B672A3}"/>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Quick Aside </a:t>
            </a:r>
          </a:p>
        </p:txBody>
      </p:sp>
      <p:sp>
        <p:nvSpPr>
          <p:cNvPr id="4" name="TextBox 3">
            <a:extLst>
              <a:ext uri="{FF2B5EF4-FFF2-40B4-BE49-F238E27FC236}">
                <a16:creationId xmlns:a16="http://schemas.microsoft.com/office/drawing/2014/main" id="{BE7399FF-AB6B-F98F-CC4C-7A04B44F080C}"/>
              </a:ext>
            </a:extLst>
          </p:cNvPr>
          <p:cNvSpPr txBox="1"/>
          <p:nvPr/>
        </p:nvSpPr>
        <p:spPr>
          <a:xfrm>
            <a:off x="540338" y="2596142"/>
            <a:ext cx="2867962" cy="167828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Polar bears are one of the only species on Earth to actively hunt humans.</a:t>
            </a:r>
          </a:p>
        </p:txBody>
      </p:sp>
      <p:pic>
        <p:nvPicPr>
          <p:cNvPr id="7" name="Picture 6">
            <a:extLst>
              <a:ext uri="{FF2B5EF4-FFF2-40B4-BE49-F238E27FC236}">
                <a16:creationId xmlns:a16="http://schemas.microsoft.com/office/drawing/2014/main" id="{0CC62AD1-3002-059A-E545-1ECB2F073881}"/>
              </a:ext>
            </a:extLst>
          </p:cNvPr>
          <p:cNvPicPr>
            <a:picLocks noChangeAspect="1"/>
          </p:cNvPicPr>
          <p:nvPr/>
        </p:nvPicPr>
        <p:blipFill>
          <a:blip r:embed="rId3"/>
          <a:stretch>
            <a:fillRect/>
          </a:stretch>
        </p:blipFill>
        <p:spPr>
          <a:xfrm>
            <a:off x="3616503" y="417405"/>
            <a:ext cx="5631799" cy="5631799"/>
          </a:xfrm>
          <a:prstGeom prst="rect">
            <a:avLst/>
          </a:prstGeom>
        </p:spPr>
      </p:pic>
      <p:sp>
        <p:nvSpPr>
          <p:cNvPr id="8" name="TextBox 7">
            <a:extLst>
              <a:ext uri="{FF2B5EF4-FFF2-40B4-BE49-F238E27FC236}">
                <a16:creationId xmlns:a16="http://schemas.microsoft.com/office/drawing/2014/main" id="{1A86A300-6C85-AE4C-00B8-413FA3FBA078}"/>
              </a:ext>
            </a:extLst>
          </p:cNvPr>
          <p:cNvSpPr txBox="1"/>
          <p:nvPr/>
        </p:nvSpPr>
        <p:spPr>
          <a:xfrm>
            <a:off x="3688422" y="6046929"/>
            <a:ext cx="5941032"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Image created using Dall-E. “Oil painting of a laughing polar bear.” </a:t>
            </a:r>
            <a:endParaRPr lang="en-US" sz="1600" i="1" dirty="0">
              <a:cs typeface="Calibri Light" panose="020F03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Grp="1" noChangeAspect="1" noChangeArrowheads="1"/>
          </p:cNvPicPr>
          <p:nvPr>
            <p:ph idx="4294967295"/>
          </p:nvPr>
        </p:nvPicPr>
        <p:blipFill>
          <a:blip r:embed="rId3" cstate="print"/>
          <a:srcRect/>
          <a:stretch>
            <a:fillRect/>
          </a:stretch>
        </p:blipFill>
        <p:spPr bwMode="auto">
          <a:xfrm>
            <a:off x="1524001" y="0"/>
            <a:ext cx="7534275" cy="647700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9293379" y="3810000"/>
            <a:ext cx="2299297" cy="2519082"/>
          </a:xfrm>
          <a:prstGeom prst="rect">
            <a:avLst/>
          </a:prstGeom>
          <a:noFill/>
          <a:ln w="9525">
            <a:noFill/>
            <a:miter lim="800000"/>
            <a:headEnd/>
            <a:tailEnd/>
          </a:ln>
        </p:spPr>
      </p:pic>
      <p:sp>
        <p:nvSpPr>
          <p:cNvPr id="2" name="Rounded Rectangular Callout 10">
            <a:extLst>
              <a:ext uri="{FF2B5EF4-FFF2-40B4-BE49-F238E27FC236}">
                <a16:creationId xmlns:a16="http://schemas.microsoft.com/office/drawing/2014/main" id="{9851895F-D35B-876E-589A-AF4C100FBD25}"/>
              </a:ext>
            </a:extLst>
          </p:cNvPr>
          <p:cNvSpPr>
            <a:spLocks noChangeArrowheads="1"/>
          </p:cNvSpPr>
          <p:nvPr/>
        </p:nvSpPr>
        <p:spPr bwMode="auto">
          <a:xfrm>
            <a:off x="9082108" y="725095"/>
            <a:ext cx="2721838" cy="2322905"/>
          </a:xfrm>
          <a:prstGeom prst="wedgeRoundRectCallout">
            <a:avLst>
              <a:gd name="adj1" fmla="val -66367"/>
              <a:gd name="adj2" fmla="val 33932"/>
              <a:gd name="adj3" fmla="val 16667"/>
            </a:avLst>
          </a:prstGeom>
          <a:solidFill>
            <a:srgbClr val="FFFFFF"/>
          </a:solidFill>
          <a:ln w="25400" algn="ctr">
            <a:solidFill>
              <a:schemeClr val="tx1"/>
            </a:solidFill>
            <a:miter lim="800000"/>
            <a:headEnd/>
            <a:tailEnd/>
          </a:ln>
        </p:spPr>
        <p:txBody>
          <a:bodyPr anchor="ctr"/>
          <a:lstStyle/>
          <a:p>
            <a:pPr algn="ctr"/>
            <a:r>
              <a:rPr lang="en-US" b="1" dirty="0">
                <a:solidFill>
                  <a:srgbClr val="0070C0"/>
                </a:solidFill>
                <a:latin typeface="Calibri" pitchFamily="34" charset="0"/>
              </a:rPr>
              <a:t>Intrinsic Value</a:t>
            </a:r>
          </a:p>
          <a:p>
            <a:pPr algn="ctr"/>
            <a:endParaRPr lang="en-US" b="1" dirty="0">
              <a:solidFill>
                <a:srgbClr val="0070C0"/>
              </a:solidFill>
              <a:latin typeface="Calibri" pitchFamily="34" charset="0"/>
            </a:endParaRPr>
          </a:p>
          <a:p>
            <a:pPr algn="ctr"/>
            <a:r>
              <a:rPr lang="en-US" dirty="0">
                <a:solidFill>
                  <a:srgbClr val="0070C0"/>
                </a:solidFill>
                <a:latin typeface="Calibri" pitchFamily="34" charset="0"/>
              </a:rPr>
              <a:t>If polar bears were economists, what would they consider the intrinsic value of humans?</a:t>
            </a:r>
          </a:p>
        </p:txBody>
      </p:sp>
    </p:spTree>
    <p:extLst>
      <p:ext uri="{BB962C8B-B14F-4D97-AF65-F5344CB8AC3E}">
        <p14:creationId xmlns:p14="http://schemas.microsoft.com/office/powerpoint/2010/main" val="3448930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24860" y="1553101"/>
            <a:ext cx="4797154" cy="3698064"/>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Valuation of environmental goods is not always straightforward because environmental goods are not traded in a marketplace. </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We’ve discussed many valuation methods thus far.</a:t>
            </a:r>
          </a:p>
          <a:p>
            <a:pPr lvl="1">
              <a:lnSpc>
                <a:spcPct val="125000"/>
              </a:lnSpc>
            </a:pPr>
            <a:endParaRPr lang="en-US" sz="2100" dirty="0">
              <a:cs typeface="Times New Roman" panose="02020603050405020304" pitchFamily="18" charset="0"/>
            </a:endParaRPr>
          </a:p>
          <a:p>
            <a:pPr>
              <a:lnSpc>
                <a:spcPct val="125000"/>
              </a:lnSpc>
            </a:pPr>
            <a:r>
              <a:rPr lang="en-US" sz="2100" dirty="0">
                <a:solidFill>
                  <a:srgbClr val="0070C0"/>
                </a:solidFill>
                <a:cs typeface="Times New Roman" panose="02020603050405020304" pitchFamily="18" charset="0"/>
              </a:rPr>
              <a:t>What about cost of illness?</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How do we Measure Benefits?</a:t>
            </a:r>
          </a:p>
        </p:txBody>
      </p:sp>
      <p:graphicFrame>
        <p:nvGraphicFramePr>
          <p:cNvPr id="2" name="Content Placeholder 5">
            <a:extLst>
              <a:ext uri="{FF2B5EF4-FFF2-40B4-BE49-F238E27FC236}">
                <a16:creationId xmlns:a16="http://schemas.microsoft.com/office/drawing/2014/main" id="{0428F71C-EBF9-5536-FE54-C4882E40A376}"/>
              </a:ext>
            </a:extLst>
          </p:cNvPr>
          <p:cNvGraphicFramePr>
            <a:graphicFrameLocks/>
          </p:cNvGraphicFramePr>
          <p:nvPr>
            <p:extLst>
              <p:ext uri="{D42A27DB-BD31-4B8C-83A1-F6EECF244321}">
                <p14:modId xmlns:p14="http://schemas.microsoft.com/office/powerpoint/2010/main" val="740070440"/>
              </p:ext>
            </p:extLst>
          </p:nvPr>
        </p:nvGraphicFramePr>
        <p:xfrm>
          <a:off x="5753528" y="1603678"/>
          <a:ext cx="5640510" cy="3898271"/>
        </p:xfrm>
        <a:graphic>
          <a:graphicData uri="http://schemas.openxmlformats.org/drawingml/2006/table">
            <a:tbl>
              <a:tblPr firstRow="1" bandRow="1">
                <a:tableStyleId>{D7AC3CCA-C797-4891-BE02-D94E43425B78}</a:tableStyleId>
              </a:tblPr>
              <a:tblGrid>
                <a:gridCol w="1380306">
                  <a:extLst>
                    <a:ext uri="{9D8B030D-6E8A-4147-A177-3AD203B41FA5}">
                      <a16:colId xmlns:a16="http://schemas.microsoft.com/office/drawing/2014/main" val="20000"/>
                    </a:ext>
                  </a:extLst>
                </a:gridCol>
                <a:gridCol w="2300510">
                  <a:extLst>
                    <a:ext uri="{9D8B030D-6E8A-4147-A177-3AD203B41FA5}">
                      <a16:colId xmlns:a16="http://schemas.microsoft.com/office/drawing/2014/main" val="20001"/>
                    </a:ext>
                  </a:extLst>
                </a:gridCol>
                <a:gridCol w="1959694">
                  <a:extLst>
                    <a:ext uri="{9D8B030D-6E8A-4147-A177-3AD203B41FA5}">
                      <a16:colId xmlns:a16="http://schemas.microsoft.com/office/drawing/2014/main" val="20003"/>
                    </a:ext>
                  </a:extLst>
                </a:gridCol>
              </a:tblGrid>
              <a:tr h="443393">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u="none" strike="noStrike" cap="none" normalizeH="0" baseline="0" dirty="0">
                          <a:ln>
                            <a:noFill/>
                          </a:ln>
                          <a:effectLst/>
                        </a:rPr>
                        <a:t>Method</a:t>
                      </a:r>
                      <a:endParaRPr kumimoji="0" lang="en-US" sz="16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u="none" strike="noStrike" cap="none" normalizeH="0" baseline="0" dirty="0">
                          <a:ln>
                            <a:noFill/>
                          </a:ln>
                          <a:effectLst/>
                        </a:rPr>
                        <a:t>Examples</a:t>
                      </a:r>
                      <a:endParaRPr kumimoji="0" lang="en-US" sz="16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u="none" strike="noStrike" cap="none" normalizeH="0" baseline="0" dirty="0">
                          <a:ln>
                            <a:noFill/>
                          </a:ln>
                          <a:effectLst/>
                        </a:rPr>
                        <a:t>Types of Application</a:t>
                      </a:r>
                      <a:endParaRPr kumimoji="0" lang="en-US" sz="16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extLst>
                  <a:ext uri="{0D108BD9-81ED-4DB2-BD59-A6C34878D82A}">
                    <a16:rowId xmlns:a16="http://schemas.microsoft.com/office/drawing/2014/main" val="10000"/>
                  </a:ext>
                </a:extLst>
              </a:tr>
              <a:tr h="105878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b="1" u="none" strike="noStrike" cap="none" normalizeH="0" baseline="0" dirty="0">
                          <a:ln>
                            <a:noFill/>
                          </a:ln>
                          <a:effectLst/>
                        </a:rPr>
                        <a:t>Travel Cost</a:t>
                      </a:r>
                      <a:endParaRPr kumimoji="0" lang="en-US" sz="16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u="none" strike="noStrike" cap="none" normalizeH="0" baseline="0" dirty="0">
                          <a:ln>
                            <a:noFill/>
                          </a:ln>
                          <a:effectLst/>
                        </a:rPr>
                        <a:t>Participation in recreation activity and site chosen</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Recreation demand</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1"/>
                  </a:ext>
                </a:extLst>
              </a:tr>
              <a:tr h="770103">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b="1" u="none" strike="noStrike" cap="none" normalizeH="0" baseline="0" dirty="0">
                          <a:ln>
                            <a:noFill/>
                          </a:ln>
                          <a:effectLst/>
                        </a:rPr>
                        <a:t>Hedonics</a:t>
                      </a:r>
                      <a:endParaRPr kumimoji="0" lang="en-US" sz="16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Property purchased or choice of employment</a:t>
                      </a:r>
                      <a:endParaRPr kumimoji="0" lang="en-US" sz="1600" b="0" i="0" u="none" strike="noStrike" cap="none" normalizeH="0" baseline="0" dirty="0">
                        <a:ln>
                          <a:noFill/>
                        </a:ln>
                        <a:solidFill>
                          <a:schemeClr val="tx1"/>
                        </a:solidFill>
                        <a:effectLst/>
                        <a:latin typeface="+mn-lt"/>
                        <a:cs typeface="Times New Roman" pitchFamily="18" charset="0"/>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Property value and wage models</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2"/>
                  </a:ext>
                </a:extLst>
              </a:tr>
              <a:tr h="89492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b="1" u="none" strike="noStrike" cap="none" normalizeH="0" baseline="0" dirty="0">
                          <a:ln>
                            <a:noFill/>
                          </a:ln>
                          <a:effectLst/>
                        </a:rPr>
                        <a:t>Defensive Behavior</a:t>
                      </a:r>
                      <a:endParaRPr kumimoji="0" lang="en-US" sz="16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Expenditures to avoid illness or death</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Morbidity / mortality</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3"/>
                  </a:ext>
                </a:extLst>
              </a:tr>
              <a:tr h="731066">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b="1" u="none" strike="noStrike" cap="none" normalizeH="0" baseline="0" dirty="0">
                          <a:ln>
                            <a:noFill/>
                          </a:ln>
                          <a:solidFill>
                            <a:srgbClr val="0070C0"/>
                          </a:solidFill>
                          <a:effectLst/>
                        </a:rPr>
                        <a:t>Cost of Illness</a:t>
                      </a:r>
                      <a:endParaRPr kumimoji="0" lang="en-US" sz="1600" b="1" i="0" u="none" strike="noStrike" cap="none" normalizeH="0" baseline="0" dirty="0">
                        <a:ln>
                          <a:noFill/>
                        </a:ln>
                        <a:solidFill>
                          <a:srgbClr val="0070C0"/>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solidFill>
                            <a:srgbClr val="0070C0"/>
                          </a:solidFill>
                          <a:effectLst/>
                        </a:rPr>
                        <a:t>Expenditures to treat illness </a:t>
                      </a:r>
                      <a:endParaRPr kumimoji="0" lang="en-US" sz="1600" b="0" i="0" u="none" strike="noStrike" cap="none" normalizeH="0" baseline="0" dirty="0">
                        <a:ln>
                          <a:noFill/>
                        </a:ln>
                        <a:solidFill>
                          <a:srgbClr val="0070C0"/>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solidFill>
                            <a:srgbClr val="0070C0"/>
                          </a:solidFill>
                          <a:effectLst/>
                        </a:rPr>
                        <a:t>Morbidity</a:t>
                      </a:r>
                      <a:endParaRPr kumimoji="0" lang="en-US" sz="1600" b="0" i="0" u="none" strike="noStrike" cap="none" normalizeH="0" baseline="0" dirty="0">
                        <a:ln>
                          <a:noFill/>
                        </a:ln>
                        <a:solidFill>
                          <a:srgbClr val="0070C0"/>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05968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86505" y="1863596"/>
            <a:ext cx="4499202" cy="3698064"/>
          </a:xfrm>
          <a:prstGeom prst="rect">
            <a:avLst/>
          </a:prstGeom>
          <a:noFill/>
          <a:effectLst/>
        </p:spPr>
        <p:txBody>
          <a:bodyPr wrap="square" rtlCol="0">
            <a:spAutoFit/>
          </a:bodyPr>
          <a:lstStyle/>
          <a:p>
            <a:pPr>
              <a:lnSpc>
                <a:spcPct val="125000"/>
              </a:lnSpc>
            </a:pPr>
            <a:r>
              <a:rPr lang="en-US" sz="2100" b="1" dirty="0">
                <a:cs typeface="Times New Roman" panose="02020603050405020304" pitchFamily="18" charset="0"/>
              </a:rPr>
              <a:t>Cost-of-Illness: </a:t>
            </a:r>
            <a:r>
              <a:rPr lang="en-US" sz="2100" dirty="0">
                <a:cs typeface="Times New Roman" panose="02020603050405020304" pitchFamily="18" charset="0"/>
              </a:rPr>
              <a:t>Benefits of reducing exposures to viral and bacterial contamination in drinking water with respect to cost of illness.</a:t>
            </a:r>
          </a:p>
          <a:p>
            <a:pPr>
              <a:lnSpc>
                <a:spcPct val="125000"/>
              </a:lnSpc>
            </a:pPr>
            <a:endParaRPr lang="en-US" sz="2100" i="1" dirty="0">
              <a:cs typeface="Times New Roman" panose="02020603050405020304" pitchFamily="18" charset="0"/>
            </a:endParaRPr>
          </a:p>
          <a:p>
            <a:pPr>
              <a:lnSpc>
                <a:spcPct val="125000"/>
              </a:lnSpc>
            </a:pPr>
            <a:endParaRPr lang="en-US" sz="2100" i="1" dirty="0">
              <a:cs typeface="Times New Roman" panose="02020603050405020304" pitchFamily="18" charset="0"/>
            </a:endParaRPr>
          </a:p>
          <a:p>
            <a:pPr>
              <a:lnSpc>
                <a:spcPct val="125000"/>
              </a:lnSpc>
            </a:pPr>
            <a:r>
              <a:rPr lang="en-US" sz="2100" dirty="0">
                <a:solidFill>
                  <a:srgbClr val="0070C0"/>
                </a:solidFill>
                <a:cs typeface="Times New Roman" panose="02020603050405020304" pitchFamily="18" charset="0"/>
              </a:rPr>
              <a:t>Cost of illness is not preference based. It is generally less than willingness to pay to avoid the illness. </a:t>
            </a:r>
            <a:endParaRPr lang="en-US" sz="2000" dirty="0">
              <a:solidFill>
                <a:srgbClr val="0070C0"/>
              </a:solidFill>
              <a:cs typeface="Times New Roman" panose="02020603050405020304" pitchFamily="18"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Benefits of Avoided Illnesses </a:t>
            </a:r>
          </a:p>
        </p:txBody>
      </p:sp>
      <p:pic>
        <p:nvPicPr>
          <p:cNvPr id="3" name="Picture 317">
            <a:extLst>
              <a:ext uri="{FF2B5EF4-FFF2-40B4-BE49-F238E27FC236}">
                <a16:creationId xmlns:a16="http://schemas.microsoft.com/office/drawing/2014/main" id="{EFC256DE-B3DB-103D-1745-C6CC6024A431}"/>
              </a:ext>
            </a:extLst>
          </p:cNvPr>
          <p:cNvPicPr>
            <a:picLocks noChangeAspect="1" noChangeArrowheads="1"/>
          </p:cNvPicPr>
          <p:nvPr/>
        </p:nvPicPr>
        <p:blipFill>
          <a:blip r:embed="rId4" cstate="print"/>
          <a:srcRect/>
          <a:stretch>
            <a:fillRect/>
          </a:stretch>
        </p:blipFill>
        <p:spPr bwMode="auto">
          <a:xfrm>
            <a:off x="5467407" y="1089060"/>
            <a:ext cx="6348724" cy="4876556"/>
          </a:xfrm>
          <a:prstGeom prst="rect">
            <a:avLst/>
          </a:prstGeom>
          <a:noFill/>
          <a:ln w="9525">
            <a:noFill/>
            <a:miter lim="800000"/>
            <a:headEnd/>
            <a:tailEnd/>
          </a:ln>
          <a:effectLst>
            <a:glow rad="63500">
              <a:schemeClr val="accent4">
                <a:satMod val="175000"/>
                <a:alpha val="40000"/>
              </a:schemeClr>
            </a:glow>
          </a:effectLst>
        </p:spPr>
      </p:pic>
      <p:sp>
        <p:nvSpPr>
          <p:cNvPr id="4" name="TextBox 3">
            <a:extLst>
              <a:ext uri="{FF2B5EF4-FFF2-40B4-BE49-F238E27FC236}">
                <a16:creationId xmlns:a16="http://schemas.microsoft.com/office/drawing/2014/main" id="{64B596E7-7B48-116D-D2C3-376F603B3BA3}"/>
              </a:ext>
            </a:extLst>
          </p:cNvPr>
          <p:cNvSpPr txBox="1"/>
          <p:nvPr/>
        </p:nvSpPr>
        <p:spPr>
          <a:xfrm>
            <a:off x="5467407" y="5965616"/>
            <a:ext cx="6391540" cy="377283"/>
          </a:xfrm>
          <a:prstGeom prst="rect">
            <a:avLst/>
          </a:prstGeom>
          <a:noFill/>
          <a:effectLst/>
        </p:spPr>
        <p:txBody>
          <a:bodyPr wrap="square" rtlCol="0">
            <a:spAutoFit/>
          </a:bodyPr>
          <a:lstStyle/>
          <a:p>
            <a:pPr>
              <a:lnSpc>
                <a:spcPct val="125000"/>
              </a:lnSpc>
            </a:pPr>
            <a:r>
              <a:rPr lang="en-US" sz="1600" i="1" dirty="0">
                <a:cs typeface="Times New Roman" panose="02020603050405020304" pitchFamily="18" charset="0"/>
              </a:rPr>
              <a:t>Source: Economic Analysis for the Final Ground Water Rule, US EPA, 2006 </a:t>
            </a:r>
          </a:p>
        </p:txBody>
      </p:sp>
    </p:spTree>
    <p:custDataLst>
      <p:tags r:id="rId1"/>
    </p:custDataLst>
    <p:extLst>
      <p:ext uri="{BB962C8B-B14F-4D97-AF65-F5344CB8AC3E}">
        <p14:creationId xmlns:p14="http://schemas.microsoft.com/office/powerpoint/2010/main" val="3250249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484667" y="2562992"/>
            <a:ext cx="4797154" cy="208223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We’ve discussed many valuation methods thus far.</a:t>
            </a:r>
          </a:p>
          <a:p>
            <a:pPr lvl="1">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These quantification methods produce a </a:t>
            </a:r>
            <a:r>
              <a:rPr lang="en-US" sz="2100" dirty="0">
                <a:solidFill>
                  <a:srgbClr val="0070C0"/>
                </a:solidFill>
                <a:cs typeface="Times New Roman" panose="02020603050405020304" pitchFamily="18" charset="0"/>
              </a:rPr>
              <a:t>willingness to pay </a:t>
            </a:r>
            <a:r>
              <a:rPr lang="en-US" sz="2100" dirty="0">
                <a:cs typeface="Times New Roman" panose="02020603050405020304" pitchFamily="18" charset="0"/>
              </a:rPr>
              <a:t>measure.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How do we Measure Benefits?</a:t>
            </a:r>
          </a:p>
        </p:txBody>
      </p:sp>
      <p:graphicFrame>
        <p:nvGraphicFramePr>
          <p:cNvPr id="2" name="Content Placeholder 5">
            <a:extLst>
              <a:ext uri="{FF2B5EF4-FFF2-40B4-BE49-F238E27FC236}">
                <a16:creationId xmlns:a16="http://schemas.microsoft.com/office/drawing/2014/main" id="{0428F71C-EBF9-5536-FE54-C4882E40A376}"/>
              </a:ext>
            </a:extLst>
          </p:cNvPr>
          <p:cNvGraphicFramePr>
            <a:graphicFrameLocks/>
          </p:cNvGraphicFramePr>
          <p:nvPr/>
        </p:nvGraphicFramePr>
        <p:xfrm>
          <a:off x="5486401" y="1803885"/>
          <a:ext cx="6572252" cy="3600452"/>
        </p:xfrm>
        <a:graphic>
          <a:graphicData uri="http://schemas.openxmlformats.org/drawingml/2006/table">
            <a:tbl>
              <a:tblPr firstRow="1" bandRow="1">
                <a:tableStyleId>{D7AC3CCA-C797-4891-BE02-D94E43425B78}</a:tableStyleId>
              </a:tblPr>
              <a:tblGrid>
                <a:gridCol w="1157288">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gridCol w="1843088">
                  <a:extLst>
                    <a:ext uri="{9D8B030D-6E8A-4147-A177-3AD203B41FA5}">
                      <a16:colId xmlns:a16="http://schemas.microsoft.com/office/drawing/2014/main" val="20002"/>
                    </a:ext>
                  </a:extLst>
                </a:gridCol>
                <a:gridCol w="1643063">
                  <a:extLst>
                    <a:ext uri="{9D8B030D-6E8A-4147-A177-3AD203B41FA5}">
                      <a16:colId xmlns:a16="http://schemas.microsoft.com/office/drawing/2014/main" val="20003"/>
                    </a:ext>
                  </a:extLst>
                </a:gridCol>
              </a:tblGrid>
              <a:tr h="409519">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Method</a:t>
                      </a:r>
                      <a:endParaRPr kumimoji="0" lang="en-US" sz="12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Examples</a:t>
                      </a:r>
                      <a:endParaRPr kumimoji="0" lang="en-US" sz="12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Conceptual Framework</a:t>
                      </a:r>
                      <a:endParaRPr kumimoji="0" lang="en-US" sz="12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Types of Application</a:t>
                      </a:r>
                      <a:endParaRPr kumimoji="0" lang="en-US" sz="12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extLst>
                  <a:ext uri="{0D108BD9-81ED-4DB2-BD59-A6C34878D82A}">
                    <a16:rowId xmlns:a16="http://schemas.microsoft.com/office/drawing/2014/main" val="10000"/>
                  </a:ext>
                </a:extLst>
              </a:tr>
              <a:tr h="977896">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b="1" u="none" strike="noStrike" cap="none" normalizeH="0" baseline="0" dirty="0">
                          <a:ln>
                            <a:noFill/>
                          </a:ln>
                          <a:effectLst/>
                        </a:rPr>
                        <a:t>Travel Cost</a:t>
                      </a:r>
                      <a:endParaRPr kumimoji="0" lang="en-US" sz="12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Participation in recreation activity and site chosen</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Household production, weak </a:t>
                      </a:r>
                      <a:r>
                        <a:rPr kumimoji="0" lang="en-US" sz="1200" u="none" strike="noStrike" cap="none" normalizeH="0" baseline="0" dirty="0" err="1">
                          <a:ln>
                            <a:noFill/>
                          </a:ln>
                          <a:effectLst/>
                        </a:rPr>
                        <a:t>complementarity</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Recreation demand</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1"/>
                  </a:ext>
                </a:extLst>
              </a:tr>
              <a:tr h="711269">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b="1" u="none" strike="noStrike" cap="none" normalizeH="0" baseline="0" dirty="0">
                          <a:ln>
                            <a:noFill/>
                          </a:ln>
                          <a:effectLst/>
                        </a:rPr>
                        <a:t>Hedonics</a:t>
                      </a:r>
                      <a:endParaRPr kumimoji="0" lang="en-US" sz="12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Property purchased or choice of employment</a:t>
                      </a:r>
                      <a:endParaRPr kumimoji="0" lang="en-US" sz="1200" b="0" i="0" u="none" strike="noStrike" cap="none" normalizeH="0" baseline="0" dirty="0">
                        <a:ln>
                          <a:noFill/>
                        </a:ln>
                        <a:solidFill>
                          <a:schemeClr val="tx1"/>
                        </a:solidFill>
                        <a:effectLst/>
                        <a:latin typeface="+mn-lt"/>
                        <a:cs typeface="Times New Roman" pitchFamily="18" charset="0"/>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Demand for differentiated goods</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Property value and wage models</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2"/>
                  </a:ext>
                </a:extLst>
              </a:tr>
              <a:tr h="82655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b="1" u="none" strike="noStrike" cap="none" normalizeH="0" baseline="0" dirty="0">
                          <a:ln>
                            <a:noFill/>
                          </a:ln>
                          <a:effectLst/>
                        </a:rPr>
                        <a:t>Defensive Behavior</a:t>
                      </a:r>
                      <a:endParaRPr kumimoji="0" lang="en-US" sz="12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Expenditures to avoid illness or death</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Household production, perfect substitutes</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Morbidity / mortality</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3"/>
                  </a:ext>
                </a:extLst>
              </a:tr>
              <a:tr h="67521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b="1" u="none" strike="noStrike" cap="none" normalizeH="0" baseline="0" dirty="0">
                          <a:ln>
                            <a:noFill/>
                          </a:ln>
                          <a:effectLst/>
                        </a:rPr>
                        <a:t>Cost of Illness</a:t>
                      </a:r>
                      <a:endParaRPr kumimoji="0" lang="en-US" sz="12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Expenditures to treat illness </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Treatment costs</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Morbidity</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836623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80174" y="1684935"/>
            <a:ext cx="4962388" cy="3294107"/>
          </a:xfrm>
          <a:prstGeom prst="rect">
            <a:avLst/>
          </a:prstGeom>
          <a:noFill/>
          <a:effectLst/>
        </p:spPr>
        <p:txBody>
          <a:bodyPr wrap="square" rtlCol="0">
            <a:spAutoFit/>
          </a:bodyPr>
          <a:lstStyle/>
          <a:p>
            <a:pPr>
              <a:lnSpc>
                <a:spcPct val="125000"/>
              </a:lnSpc>
            </a:pPr>
            <a:r>
              <a:rPr lang="en-US" sz="2100" dirty="0">
                <a:solidFill>
                  <a:srgbClr val="0070C0"/>
                </a:solidFill>
                <a:cs typeface="Times New Roman" panose="02020603050405020304" pitchFamily="18" charset="0"/>
              </a:rPr>
              <a:t>Willingness to pay (WTP): </a:t>
            </a:r>
            <a:r>
              <a:rPr lang="en-US" sz="2100" dirty="0">
                <a:cs typeface="Times New Roman" panose="02020603050405020304" pitchFamily="18" charset="0"/>
              </a:rPr>
              <a:t>how much would a consumer pay for an environmental good they do not currently possess? </a:t>
            </a:r>
          </a:p>
          <a:p>
            <a:pPr>
              <a:lnSpc>
                <a:spcPct val="125000"/>
              </a:lnSpc>
            </a:pPr>
            <a:endParaRPr lang="en-US" sz="2100" dirty="0">
              <a:solidFill>
                <a:srgbClr val="0070C0"/>
              </a:solidFill>
              <a:cs typeface="Times New Roman" panose="02020603050405020304" pitchFamily="18" charset="0"/>
            </a:endParaRPr>
          </a:p>
          <a:p>
            <a:pPr>
              <a:lnSpc>
                <a:spcPct val="125000"/>
              </a:lnSpc>
            </a:pPr>
            <a:r>
              <a:rPr lang="en-US" sz="2100" dirty="0">
                <a:solidFill>
                  <a:schemeClr val="bg1">
                    <a:lumMod val="95000"/>
                  </a:schemeClr>
                </a:solidFill>
                <a:cs typeface="Times New Roman" panose="02020603050405020304" pitchFamily="18" charset="0"/>
              </a:rPr>
              <a:t>Willingness to accept (WTA): how much would a polluting firm have to compensate a consumer to make them indifferent to pollution exposure?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
        <p:nvSpPr>
          <p:cNvPr id="4" name="Text Box 7">
            <a:extLst>
              <a:ext uri="{FF2B5EF4-FFF2-40B4-BE49-F238E27FC236}">
                <a16:creationId xmlns:a16="http://schemas.microsoft.com/office/drawing/2014/main" id="{CC0C5D27-73E4-CCED-6BBF-C0C8A3427A78}"/>
              </a:ext>
            </a:extLst>
          </p:cNvPr>
          <p:cNvSpPr txBox="1">
            <a:spLocks noChangeArrowheads="1"/>
          </p:cNvSpPr>
          <p:nvPr/>
        </p:nvSpPr>
        <p:spPr bwMode="auto">
          <a:xfrm>
            <a:off x="5794624" y="5665538"/>
            <a:ext cx="60382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Willingness to accept vs. willingness to pay for a change in quantity of pollution abatement</a:t>
            </a:r>
          </a:p>
        </p:txBody>
      </p:sp>
      <p:pic>
        <p:nvPicPr>
          <p:cNvPr id="13" name="Picture 12">
            <a:extLst>
              <a:ext uri="{FF2B5EF4-FFF2-40B4-BE49-F238E27FC236}">
                <a16:creationId xmlns:a16="http://schemas.microsoft.com/office/drawing/2014/main" id="{6A7D1C7A-E647-9CF4-C0DA-596E255C6906}"/>
              </a:ext>
            </a:extLst>
          </p:cNvPr>
          <p:cNvPicPr>
            <a:picLocks noChangeAspect="1"/>
          </p:cNvPicPr>
          <p:nvPr/>
        </p:nvPicPr>
        <p:blipFill>
          <a:blip r:embed="rId4"/>
          <a:stretch>
            <a:fillRect/>
          </a:stretch>
        </p:blipFill>
        <p:spPr>
          <a:xfrm>
            <a:off x="5342562" y="1577337"/>
            <a:ext cx="6706536" cy="399153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969051-C541-0D0A-8413-60C774BA0D35}"/>
                  </a:ext>
                </a:extLst>
              </p:cNvPr>
              <p:cNvSpPr txBox="1"/>
              <p:nvPr/>
            </p:nvSpPr>
            <p:spPr>
              <a:xfrm>
                <a:off x="5794624" y="3830260"/>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𝟎</m:t>
                          </m:r>
                        </m:sub>
                      </m:sSub>
                    </m:oMath>
                  </m:oMathPara>
                </a14:m>
                <a:endParaRPr lang="en-US" b="1" i="1" dirty="0"/>
              </a:p>
            </p:txBody>
          </p:sp>
        </mc:Choice>
        <mc:Fallback xmlns="">
          <p:sp>
            <p:nvSpPr>
              <p:cNvPr id="15" name="TextBox 14">
                <a:extLst>
                  <a:ext uri="{FF2B5EF4-FFF2-40B4-BE49-F238E27FC236}">
                    <a16:creationId xmlns:a16="http://schemas.microsoft.com/office/drawing/2014/main" id="{49969051-C541-0D0A-8413-60C774BA0D35}"/>
                  </a:ext>
                </a:extLst>
              </p:cNvPr>
              <p:cNvSpPr txBox="1">
                <a:spLocks noRot="1" noChangeAspect="1" noMove="1" noResize="1" noEditPoints="1" noAdjustHandles="1" noChangeArrowheads="1" noChangeShapeType="1" noTextEdit="1"/>
              </p:cNvSpPr>
              <p:nvPr/>
            </p:nvSpPr>
            <p:spPr>
              <a:xfrm>
                <a:off x="5794624" y="3830260"/>
                <a:ext cx="51599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C07686-7F5F-36AA-9D1D-87F04C1ED8A8}"/>
                  </a:ext>
                </a:extLst>
              </p:cNvPr>
              <p:cNvSpPr txBox="1"/>
              <p:nvPr/>
            </p:nvSpPr>
            <p:spPr>
              <a:xfrm>
                <a:off x="7323761"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𝟎</m:t>
                          </m:r>
                        </m:sub>
                      </m:sSub>
                    </m:oMath>
                  </m:oMathPara>
                </a14:m>
                <a:endParaRPr lang="en-US" b="1" i="1" dirty="0"/>
              </a:p>
            </p:txBody>
          </p:sp>
        </mc:Choice>
        <mc:Fallback xmlns="">
          <p:sp>
            <p:nvSpPr>
              <p:cNvPr id="5" name="TextBox 4">
                <a:extLst>
                  <a:ext uri="{FF2B5EF4-FFF2-40B4-BE49-F238E27FC236}">
                    <a16:creationId xmlns:a16="http://schemas.microsoft.com/office/drawing/2014/main" id="{6AC07686-7F5F-36AA-9D1D-87F04C1ED8A8}"/>
                  </a:ext>
                </a:extLst>
              </p:cNvPr>
              <p:cNvSpPr txBox="1">
                <a:spLocks noRot="1" noChangeAspect="1" noMove="1" noResize="1" noEditPoints="1" noAdjustHandles="1" noChangeArrowheads="1" noChangeShapeType="1" noTextEdit="1"/>
              </p:cNvSpPr>
              <p:nvPr/>
            </p:nvSpPr>
            <p:spPr>
              <a:xfrm>
                <a:off x="7323761" y="5296206"/>
                <a:ext cx="515998" cy="369332"/>
              </a:xfrm>
              <a:prstGeom prst="rect">
                <a:avLst/>
              </a:prstGeom>
              <a:blipFill>
                <a:blip r:embed="rId6"/>
                <a:stretch>
                  <a:fillRect b="-666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397524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80174" y="1684935"/>
            <a:ext cx="4962388" cy="3294107"/>
          </a:xfrm>
          <a:prstGeom prst="rect">
            <a:avLst/>
          </a:prstGeom>
          <a:noFill/>
          <a:effectLst/>
        </p:spPr>
        <p:txBody>
          <a:bodyPr wrap="square" rtlCol="0">
            <a:spAutoFit/>
          </a:bodyPr>
          <a:lstStyle/>
          <a:p>
            <a:pPr>
              <a:lnSpc>
                <a:spcPct val="125000"/>
              </a:lnSpc>
            </a:pPr>
            <a:r>
              <a:rPr lang="en-US" sz="2100" dirty="0">
                <a:solidFill>
                  <a:srgbClr val="0070C0"/>
                </a:solidFill>
                <a:cs typeface="Times New Roman" panose="02020603050405020304" pitchFamily="18" charset="0"/>
              </a:rPr>
              <a:t>Willingness to pay (WTP): </a:t>
            </a:r>
            <a:r>
              <a:rPr lang="en-US" sz="2100" dirty="0">
                <a:cs typeface="Times New Roman" panose="02020603050405020304" pitchFamily="18" charset="0"/>
              </a:rPr>
              <a:t>how much would a consumer pay for an environmental good they do not currently possess? </a:t>
            </a:r>
          </a:p>
          <a:p>
            <a:pPr>
              <a:lnSpc>
                <a:spcPct val="125000"/>
              </a:lnSpc>
            </a:pPr>
            <a:endParaRPr lang="en-US" sz="2100" dirty="0">
              <a:solidFill>
                <a:srgbClr val="0070C0"/>
              </a:solidFill>
              <a:cs typeface="Times New Roman" panose="02020603050405020304" pitchFamily="18" charset="0"/>
            </a:endParaRPr>
          </a:p>
          <a:p>
            <a:pPr>
              <a:lnSpc>
                <a:spcPct val="125000"/>
              </a:lnSpc>
            </a:pPr>
            <a:r>
              <a:rPr lang="en-US" sz="2100" dirty="0">
                <a:solidFill>
                  <a:schemeClr val="bg1">
                    <a:lumMod val="95000"/>
                  </a:schemeClr>
                </a:solidFill>
                <a:cs typeface="Times New Roman" panose="02020603050405020304" pitchFamily="18" charset="0"/>
              </a:rPr>
              <a:t>Willingness to accept (WTA): how much would a polluting firm have to compensate a consumer to make them indifferent to pollution exposure?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
        <p:nvSpPr>
          <p:cNvPr id="4" name="Text Box 7">
            <a:extLst>
              <a:ext uri="{FF2B5EF4-FFF2-40B4-BE49-F238E27FC236}">
                <a16:creationId xmlns:a16="http://schemas.microsoft.com/office/drawing/2014/main" id="{CC0C5D27-73E4-CCED-6BBF-C0C8A3427A78}"/>
              </a:ext>
            </a:extLst>
          </p:cNvPr>
          <p:cNvSpPr txBox="1">
            <a:spLocks noChangeArrowheads="1"/>
          </p:cNvSpPr>
          <p:nvPr/>
        </p:nvSpPr>
        <p:spPr bwMode="auto">
          <a:xfrm>
            <a:off x="5794624" y="5665538"/>
            <a:ext cx="60382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Willingness to accept vs. willingness to pay for a change in quantity of pollution abatement</a:t>
            </a:r>
          </a:p>
        </p:txBody>
      </p:sp>
      <p:pic>
        <p:nvPicPr>
          <p:cNvPr id="13" name="Picture 12">
            <a:extLst>
              <a:ext uri="{FF2B5EF4-FFF2-40B4-BE49-F238E27FC236}">
                <a16:creationId xmlns:a16="http://schemas.microsoft.com/office/drawing/2014/main" id="{6A7D1C7A-E647-9CF4-C0DA-596E255C6906}"/>
              </a:ext>
            </a:extLst>
          </p:cNvPr>
          <p:cNvPicPr>
            <a:picLocks noChangeAspect="1"/>
          </p:cNvPicPr>
          <p:nvPr/>
        </p:nvPicPr>
        <p:blipFill>
          <a:blip r:embed="rId4"/>
          <a:stretch>
            <a:fillRect/>
          </a:stretch>
        </p:blipFill>
        <p:spPr>
          <a:xfrm>
            <a:off x="5342562" y="1577337"/>
            <a:ext cx="6706536" cy="399153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969051-C541-0D0A-8413-60C774BA0D35}"/>
                  </a:ext>
                </a:extLst>
              </p:cNvPr>
              <p:cNvSpPr txBox="1"/>
              <p:nvPr/>
            </p:nvSpPr>
            <p:spPr>
              <a:xfrm>
                <a:off x="5794624" y="3830260"/>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𝟎</m:t>
                          </m:r>
                        </m:sub>
                      </m:sSub>
                    </m:oMath>
                  </m:oMathPara>
                </a14:m>
                <a:endParaRPr lang="en-US" b="1" i="1" dirty="0"/>
              </a:p>
            </p:txBody>
          </p:sp>
        </mc:Choice>
        <mc:Fallback xmlns="">
          <p:sp>
            <p:nvSpPr>
              <p:cNvPr id="15" name="TextBox 14">
                <a:extLst>
                  <a:ext uri="{FF2B5EF4-FFF2-40B4-BE49-F238E27FC236}">
                    <a16:creationId xmlns:a16="http://schemas.microsoft.com/office/drawing/2014/main" id="{49969051-C541-0D0A-8413-60C774BA0D35}"/>
                  </a:ext>
                </a:extLst>
              </p:cNvPr>
              <p:cNvSpPr txBox="1">
                <a:spLocks noRot="1" noChangeAspect="1" noMove="1" noResize="1" noEditPoints="1" noAdjustHandles="1" noChangeArrowheads="1" noChangeShapeType="1" noTextEdit="1"/>
              </p:cNvSpPr>
              <p:nvPr/>
            </p:nvSpPr>
            <p:spPr>
              <a:xfrm>
                <a:off x="5794624" y="3830260"/>
                <a:ext cx="51599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C07686-7F5F-36AA-9D1D-87F04C1ED8A8}"/>
                  </a:ext>
                </a:extLst>
              </p:cNvPr>
              <p:cNvSpPr txBox="1"/>
              <p:nvPr/>
            </p:nvSpPr>
            <p:spPr>
              <a:xfrm>
                <a:off x="7323761"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𝟎</m:t>
                          </m:r>
                        </m:sub>
                      </m:sSub>
                    </m:oMath>
                  </m:oMathPara>
                </a14:m>
                <a:endParaRPr lang="en-US" b="1" i="1" dirty="0"/>
              </a:p>
            </p:txBody>
          </p:sp>
        </mc:Choice>
        <mc:Fallback xmlns="">
          <p:sp>
            <p:nvSpPr>
              <p:cNvPr id="5" name="TextBox 4">
                <a:extLst>
                  <a:ext uri="{FF2B5EF4-FFF2-40B4-BE49-F238E27FC236}">
                    <a16:creationId xmlns:a16="http://schemas.microsoft.com/office/drawing/2014/main" id="{6AC07686-7F5F-36AA-9D1D-87F04C1ED8A8}"/>
                  </a:ext>
                </a:extLst>
              </p:cNvPr>
              <p:cNvSpPr txBox="1">
                <a:spLocks noRot="1" noChangeAspect="1" noMove="1" noResize="1" noEditPoints="1" noAdjustHandles="1" noChangeArrowheads="1" noChangeShapeType="1" noTextEdit="1"/>
              </p:cNvSpPr>
              <p:nvPr/>
            </p:nvSpPr>
            <p:spPr>
              <a:xfrm>
                <a:off x="7323761" y="5296206"/>
                <a:ext cx="515998" cy="369332"/>
              </a:xfrm>
              <a:prstGeom prst="rect">
                <a:avLst/>
              </a:prstGeom>
              <a:blipFill>
                <a:blip r:embed="rId6"/>
                <a:stretch>
                  <a:fillRect b="-6667"/>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E827920-4B71-A908-16BD-9B79446D665B}"/>
              </a:ext>
            </a:extLst>
          </p:cNvPr>
          <p:cNvCxnSpPr/>
          <p:nvPr/>
        </p:nvCxnSpPr>
        <p:spPr>
          <a:xfrm>
            <a:off x="7530957" y="3996647"/>
            <a:ext cx="760288"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3FD2291-147A-C6AB-3B8E-BFF2866CC31F}"/>
              </a:ext>
            </a:extLst>
          </p:cNvPr>
          <p:cNvCxnSpPr>
            <a:cxnSpLocks/>
          </p:cNvCxnSpPr>
          <p:nvPr/>
        </p:nvCxnSpPr>
        <p:spPr>
          <a:xfrm flipV="1">
            <a:off x="8291245" y="3996647"/>
            <a:ext cx="0" cy="1299559"/>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62347D-89D1-C0AF-DF18-D10FFFD0D921}"/>
                  </a:ext>
                </a:extLst>
              </p:cNvPr>
              <p:cNvSpPr txBox="1"/>
              <p:nvPr/>
            </p:nvSpPr>
            <p:spPr>
              <a:xfrm>
                <a:off x="8033246"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𝟏</m:t>
                          </m:r>
                        </m:sub>
                      </m:sSub>
                    </m:oMath>
                  </m:oMathPara>
                </a14:m>
                <a:endParaRPr lang="en-US" b="1" i="1" dirty="0"/>
              </a:p>
            </p:txBody>
          </p:sp>
        </mc:Choice>
        <mc:Fallback xmlns="">
          <p:sp>
            <p:nvSpPr>
              <p:cNvPr id="9" name="TextBox 8">
                <a:extLst>
                  <a:ext uri="{FF2B5EF4-FFF2-40B4-BE49-F238E27FC236}">
                    <a16:creationId xmlns:a16="http://schemas.microsoft.com/office/drawing/2014/main" id="{8262347D-89D1-C0AF-DF18-D10FFFD0D921}"/>
                  </a:ext>
                </a:extLst>
              </p:cNvPr>
              <p:cNvSpPr txBox="1">
                <a:spLocks noRot="1" noChangeAspect="1" noMove="1" noResize="1" noEditPoints="1" noAdjustHandles="1" noChangeArrowheads="1" noChangeShapeType="1" noTextEdit="1"/>
              </p:cNvSpPr>
              <p:nvPr/>
            </p:nvSpPr>
            <p:spPr>
              <a:xfrm>
                <a:off x="8033246" y="5296206"/>
                <a:ext cx="515998" cy="369332"/>
              </a:xfrm>
              <a:prstGeom prst="rect">
                <a:avLst/>
              </a:prstGeom>
              <a:blipFill>
                <a:blip r:embed="rId7"/>
                <a:stretch>
                  <a:fillRect b="-666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2F6FBED-7967-B2CD-EC02-BBDA0D2E271F}"/>
              </a:ext>
            </a:extLst>
          </p:cNvPr>
          <p:cNvCxnSpPr>
            <a:cxnSpLocks/>
          </p:cNvCxnSpPr>
          <p:nvPr/>
        </p:nvCxnSpPr>
        <p:spPr>
          <a:xfrm flipH="1">
            <a:off x="8033246" y="3265714"/>
            <a:ext cx="598288" cy="65314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Box 7">
                <a:extLst>
                  <a:ext uri="{FF2B5EF4-FFF2-40B4-BE49-F238E27FC236}">
                    <a16:creationId xmlns:a16="http://schemas.microsoft.com/office/drawing/2014/main" id="{52443198-596E-D0A6-972B-B9F0C4A699FF}"/>
                  </a:ext>
                </a:extLst>
              </p:cNvPr>
              <p:cNvSpPr txBox="1">
                <a:spLocks noChangeArrowheads="1"/>
              </p:cNvSpPr>
              <p:nvPr/>
            </p:nvSpPr>
            <p:spPr bwMode="auto">
              <a:xfrm>
                <a:off x="8695830" y="1244937"/>
                <a:ext cx="3283358" cy="23083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ctr"/>
                <a:r>
                  <a:rPr lang="en-US" altLang="en-US" dirty="0">
                    <a:solidFill>
                      <a:srgbClr val="0070C0"/>
                    </a:solidFill>
                  </a:rPr>
                  <a:t>Suppose pollution abatement increases to </a:t>
                </a:r>
                <a14:m>
                  <m:oMath xmlns:m="http://schemas.openxmlformats.org/officeDocument/2006/math">
                    <m:sSub>
                      <m:sSubPr>
                        <m:ctrlPr>
                          <a:rPr lang="en-US" b="1" i="1" dirty="0" smtClean="0">
                            <a:solidFill>
                              <a:srgbClr val="0070C0"/>
                            </a:solidFill>
                            <a:latin typeface="Cambria Math" panose="02040503050406030204" pitchFamily="18" charset="0"/>
                          </a:rPr>
                        </m:ctrlPr>
                      </m:sSubPr>
                      <m:e>
                        <m:r>
                          <a:rPr lang="en-US" b="1" i="1" dirty="0" smtClean="0">
                            <a:solidFill>
                              <a:srgbClr val="0070C0"/>
                            </a:solidFill>
                            <a:latin typeface="Cambria Math" panose="02040503050406030204" pitchFamily="18" charset="0"/>
                          </a:rPr>
                          <m:t>𝒒</m:t>
                        </m:r>
                      </m:e>
                      <m:sub>
                        <m:r>
                          <a:rPr lang="en-US" b="1" i="1" dirty="0" smtClean="0">
                            <a:solidFill>
                              <a:srgbClr val="0070C0"/>
                            </a:solidFill>
                            <a:latin typeface="Cambria Math" panose="02040503050406030204" pitchFamily="18" charset="0"/>
                          </a:rPr>
                          <m:t>𝟏</m:t>
                        </m:r>
                      </m:sub>
                    </m:sSub>
                  </m:oMath>
                </a14:m>
                <a:r>
                  <a:rPr lang="en-US" altLang="en-US" dirty="0">
                    <a:solidFill>
                      <a:srgbClr val="0070C0"/>
                    </a:solidFill>
                  </a:rPr>
                  <a:t>.</a:t>
                </a:r>
              </a:p>
              <a:p>
                <a:pPr algn="ctr"/>
                <a:endParaRPr lang="en-US" altLang="en-US" dirty="0">
                  <a:solidFill>
                    <a:srgbClr val="0070C0"/>
                  </a:solidFill>
                </a:endParaRPr>
              </a:p>
              <a:p>
                <a:pPr algn="ctr"/>
                <a:r>
                  <a:rPr lang="en-US" altLang="en-US" dirty="0">
                    <a:solidFill>
                      <a:srgbClr val="0070C0"/>
                    </a:solidFill>
                  </a:rPr>
                  <a:t>The consumer is better off (U3&gt;U2).</a:t>
                </a:r>
              </a:p>
              <a:p>
                <a:pPr algn="ctr"/>
                <a:endParaRPr lang="en-US" altLang="en-US" dirty="0">
                  <a:solidFill>
                    <a:srgbClr val="0070C0"/>
                  </a:solidFill>
                </a:endParaRPr>
              </a:p>
              <a:p>
                <a:pPr algn="ctr"/>
                <a:r>
                  <a:rPr lang="en-US" altLang="en-US" dirty="0">
                    <a:solidFill>
                      <a:srgbClr val="0070C0"/>
                    </a:solidFill>
                  </a:rPr>
                  <a:t>How much $ would they give up to get this pollution abatement?</a:t>
                </a:r>
              </a:p>
            </p:txBody>
          </p:sp>
        </mc:Choice>
        <mc:Fallback xmlns="">
          <p:sp>
            <p:nvSpPr>
              <p:cNvPr id="19" name="Text Box 7">
                <a:extLst>
                  <a:ext uri="{FF2B5EF4-FFF2-40B4-BE49-F238E27FC236}">
                    <a16:creationId xmlns:a16="http://schemas.microsoft.com/office/drawing/2014/main" id="{52443198-596E-D0A6-972B-B9F0C4A699FF}"/>
                  </a:ext>
                </a:extLst>
              </p:cNvPr>
              <p:cNvSpPr txBox="1">
                <a:spLocks noRot="1" noChangeAspect="1" noMove="1" noResize="1" noEditPoints="1" noAdjustHandles="1" noChangeArrowheads="1" noChangeShapeType="1" noTextEdit="1"/>
              </p:cNvSpPr>
              <p:nvPr/>
            </p:nvSpPr>
            <p:spPr bwMode="auto">
              <a:xfrm>
                <a:off x="8695830" y="1244937"/>
                <a:ext cx="3283358" cy="2308324"/>
              </a:xfrm>
              <a:prstGeom prst="rect">
                <a:avLst/>
              </a:prstGeom>
              <a:blipFill>
                <a:blip r:embed="rId8"/>
                <a:stretch>
                  <a:fillRect l="-186" t="-1319" r="-1299" b="-316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113565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681948" y="1864544"/>
            <a:ext cx="6286928" cy="2366482"/>
          </a:xfrm>
          <a:prstGeom prst="rect">
            <a:avLst/>
          </a:prstGeom>
          <a:noFill/>
          <a:effectLst/>
        </p:spPr>
        <p:txBody>
          <a:bodyPr wrap="square" rtlCol="0">
            <a:spAutoFit/>
          </a:bodyPr>
          <a:lstStyle/>
          <a:p>
            <a:pPr>
              <a:lnSpc>
                <a:spcPct val="125000"/>
              </a:lnSpc>
            </a:pPr>
            <a:r>
              <a:rPr lang="en-US" sz="2400" dirty="0">
                <a:cs typeface="Times New Roman" panose="02020603050405020304" pitchFamily="18" charset="0"/>
              </a:rPr>
              <a:t>Topics</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Foundations</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How to conduct a benefit cost analysis</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Limitations of benefit cost analysis</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Equity weights</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Roadmap for Today</a:t>
            </a:r>
          </a:p>
        </p:txBody>
      </p:sp>
      <p:pic>
        <p:nvPicPr>
          <p:cNvPr id="3" name="Picture 2">
            <a:extLst>
              <a:ext uri="{FF2B5EF4-FFF2-40B4-BE49-F238E27FC236}">
                <a16:creationId xmlns:a16="http://schemas.microsoft.com/office/drawing/2014/main" id="{9BE3A621-A35E-11BF-040C-F940F4736C4C}"/>
              </a:ext>
            </a:extLst>
          </p:cNvPr>
          <p:cNvPicPr>
            <a:picLocks noChangeAspect="1"/>
          </p:cNvPicPr>
          <p:nvPr/>
        </p:nvPicPr>
        <p:blipFill>
          <a:blip r:embed="rId4"/>
          <a:stretch>
            <a:fillRect/>
          </a:stretch>
        </p:blipFill>
        <p:spPr>
          <a:xfrm>
            <a:off x="8147407" y="455352"/>
            <a:ext cx="3078073" cy="4104097"/>
          </a:xfrm>
          <a:prstGeom prst="rect">
            <a:avLst/>
          </a:prstGeom>
        </p:spPr>
      </p:pic>
      <p:sp>
        <p:nvSpPr>
          <p:cNvPr id="4" name="TextBox 3">
            <a:extLst>
              <a:ext uri="{FF2B5EF4-FFF2-40B4-BE49-F238E27FC236}">
                <a16:creationId xmlns:a16="http://schemas.microsoft.com/office/drawing/2014/main" id="{3315ACD5-E983-BD60-C4C6-AD46B5D669CD}"/>
              </a:ext>
            </a:extLst>
          </p:cNvPr>
          <p:cNvSpPr txBox="1"/>
          <p:nvPr/>
        </p:nvSpPr>
        <p:spPr>
          <a:xfrm>
            <a:off x="8219326" y="5838765"/>
            <a:ext cx="414733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This weekend’s harvest. </a:t>
            </a:r>
            <a:endParaRPr lang="en-US" sz="1600" i="1" dirty="0">
              <a:cs typeface="Calibri Light" panose="020F0302020204030204" pitchFamily="34" charset="0"/>
            </a:endParaRPr>
          </a:p>
        </p:txBody>
      </p:sp>
      <p:pic>
        <p:nvPicPr>
          <p:cNvPr id="10" name="Picture 9">
            <a:extLst>
              <a:ext uri="{FF2B5EF4-FFF2-40B4-BE49-F238E27FC236}">
                <a16:creationId xmlns:a16="http://schemas.microsoft.com/office/drawing/2014/main" id="{6A7B24BD-20DC-BD1A-02A8-FD0589B01D40}"/>
              </a:ext>
            </a:extLst>
          </p:cNvPr>
          <p:cNvPicPr>
            <a:picLocks noChangeAspect="1"/>
          </p:cNvPicPr>
          <p:nvPr/>
        </p:nvPicPr>
        <p:blipFill>
          <a:blip r:embed="rId5"/>
          <a:stretch>
            <a:fillRect/>
          </a:stretch>
        </p:blipFill>
        <p:spPr>
          <a:xfrm>
            <a:off x="8147407" y="3849193"/>
            <a:ext cx="3507930" cy="1989572"/>
          </a:xfrm>
          <a:prstGeom prst="rect">
            <a:avLst/>
          </a:prstGeom>
        </p:spPr>
      </p:pic>
    </p:spTree>
    <p:custDataLst>
      <p:tags r:id="rId1"/>
    </p:custDataLst>
    <p:extLst>
      <p:ext uri="{BB962C8B-B14F-4D97-AF65-F5344CB8AC3E}">
        <p14:creationId xmlns:p14="http://schemas.microsoft.com/office/powerpoint/2010/main" val="2388660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80174" y="1684935"/>
            <a:ext cx="4962388" cy="3294107"/>
          </a:xfrm>
          <a:prstGeom prst="rect">
            <a:avLst/>
          </a:prstGeom>
          <a:noFill/>
          <a:effectLst/>
        </p:spPr>
        <p:txBody>
          <a:bodyPr wrap="square" rtlCol="0">
            <a:spAutoFit/>
          </a:bodyPr>
          <a:lstStyle/>
          <a:p>
            <a:pPr>
              <a:lnSpc>
                <a:spcPct val="125000"/>
              </a:lnSpc>
            </a:pPr>
            <a:r>
              <a:rPr lang="en-US" sz="2100" dirty="0">
                <a:solidFill>
                  <a:srgbClr val="0070C0"/>
                </a:solidFill>
                <a:cs typeface="Times New Roman" panose="02020603050405020304" pitchFamily="18" charset="0"/>
              </a:rPr>
              <a:t>Willingness to pay (WTP): </a:t>
            </a:r>
            <a:r>
              <a:rPr lang="en-US" sz="2100" dirty="0">
                <a:cs typeface="Times New Roman" panose="02020603050405020304" pitchFamily="18" charset="0"/>
              </a:rPr>
              <a:t>how much would a consumer pay for an environmental good they do not currently possess? </a:t>
            </a:r>
          </a:p>
          <a:p>
            <a:pPr>
              <a:lnSpc>
                <a:spcPct val="125000"/>
              </a:lnSpc>
            </a:pPr>
            <a:endParaRPr lang="en-US" sz="2100" dirty="0">
              <a:solidFill>
                <a:srgbClr val="0070C0"/>
              </a:solidFill>
              <a:cs typeface="Times New Roman" panose="02020603050405020304" pitchFamily="18" charset="0"/>
            </a:endParaRPr>
          </a:p>
          <a:p>
            <a:pPr>
              <a:lnSpc>
                <a:spcPct val="125000"/>
              </a:lnSpc>
            </a:pPr>
            <a:r>
              <a:rPr lang="en-US" sz="2100" dirty="0">
                <a:solidFill>
                  <a:schemeClr val="bg1">
                    <a:lumMod val="95000"/>
                  </a:schemeClr>
                </a:solidFill>
                <a:cs typeface="Times New Roman" panose="02020603050405020304" pitchFamily="18" charset="0"/>
              </a:rPr>
              <a:t>Willingness to accept (WTA): how much would a polluting firm have to compensate a consumer to make them indifferent to pollution exposure?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
        <p:nvSpPr>
          <p:cNvPr id="4" name="Text Box 7">
            <a:extLst>
              <a:ext uri="{FF2B5EF4-FFF2-40B4-BE49-F238E27FC236}">
                <a16:creationId xmlns:a16="http://schemas.microsoft.com/office/drawing/2014/main" id="{CC0C5D27-73E4-CCED-6BBF-C0C8A3427A78}"/>
              </a:ext>
            </a:extLst>
          </p:cNvPr>
          <p:cNvSpPr txBox="1">
            <a:spLocks noChangeArrowheads="1"/>
          </p:cNvSpPr>
          <p:nvPr/>
        </p:nvSpPr>
        <p:spPr bwMode="auto">
          <a:xfrm>
            <a:off x="5794624" y="5665538"/>
            <a:ext cx="60382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Willingness to accept vs. willingness to pay for a change in quantity of pollution abatement</a:t>
            </a:r>
          </a:p>
        </p:txBody>
      </p:sp>
      <p:pic>
        <p:nvPicPr>
          <p:cNvPr id="13" name="Picture 12">
            <a:extLst>
              <a:ext uri="{FF2B5EF4-FFF2-40B4-BE49-F238E27FC236}">
                <a16:creationId xmlns:a16="http://schemas.microsoft.com/office/drawing/2014/main" id="{6A7D1C7A-E647-9CF4-C0DA-596E255C6906}"/>
              </a:ext>
            </a:extLst>
          </p:cNvPr>
          <p:cNvPicPr>
            <a:picLocks noChangeAspect="1"/>
          </p:cNvPicPr>
          <p:nvPr/>
        </p:nvPicPr>
        <p:blipFill>
          <a:blip r:embed="rId4"/>
          <a:stretch>
            <a:fillRect/>
          </a:stretch>
        </p:blipFill>
        <p:spPr>
          <a:xfrm>
            <a:off x="5342562" y="1577337"/>
            <a:ext cx="6706536" cy="399153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969051-C541-0D0A-8413-60C774BA0D35}"/>
                  </a:ext>
                </a:extLst>
              </p:cNvPr>
              <p:cNvSpPr txBox="1"/>
              <p:nvPr/>
            </p:nvSpPr>
            <p:spPr>
              <a:xfrm>
                <a:off x="5794624" y="3830260"/>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𝟎</m:t>
                          </m:r>
                        </m:sub>
                      </m:sSub>
                    </m:oMath>
                  </m:oMathPara>
                </a14:m>
                <a:endParaRPr lang="en-US" b="1" i="1" dirty="0"/>
              </a:p>
            </p:txBody>
          </p:sp>
        </mc:Choice>
        <mc:Fallback xmlns="">
          <p:sp>
            <p:nvSpPr>
              <p:cNvPr id="15" name="TextBox 14">
                <a:extLst>
                  <a:ext uri="{FF2B5EF4-FFF2-40B4-BE49-F238E27FC236}">
                    <a16:creationId xmlns:a16="http://schemas.microsoft.com/office/drawing/2014/main" id="{49969051-C541-0D0A-8413-60C774BA0D35}"/>
                  </a:ext>
                </a:extLst>
              </p:cNvPr>
              <p:cNvSpPr txBox="1">
                <a:spLocks noRot="1" noChangeAspect="1" noMove="1" noResize="1" noEditPoints="1" noAdjustHandles="1" noChangeArrowheads="1" noChangeShapeType="1" noTextEdit="1"/>
              </p:cNvSpPr>
              <p:nvPr/>
            </p:nvSpPr>
            <p:spPr>
              <a:xfrm>
                <a:off x="5794624" y="3830260"/>
                <a:ext cx="51599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C07686-7F5F-36AA-9D1D-87F04C1ED8A8}"/>
                  </a:ext>
                </a:extLst>
              </p:cNvPr>
              <p:cNvSpPr txBox="1"/>
              <p:nvPr/>
            </p:nvSpPr>
            <p:spPr>
              <a:xfrm>
                <a:off x="7323761"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𝟎</m:t>
                          </m:r>
                        </m:sub>
                      </m:sSub>
                    </m:oMath>
                  </m:oMathPara>
                </a14:m>
                <a:endParaRPr lang="en-US" b="1" i="1" dirty="0"/>
              </a:p>
            </p:txBody>
          </p:sp>
        </mc:Choice>
        <mc:Fallback xmlns="">
          <p:sp>
            <p:nvSpPr>
              <p:cNvPr id="5" name="TextBox 4">
                <a:extLst>
                  <a:ext uri="{FF2B5EF4-FFF2-40B4-BE49-F238E27FC236}">
                    <a16:creationId xmlns:a16="http://schemas.microsoft.com/office/drawing/2014/main" id="{6AC07686-7F5F-36AA-9D1D-87F04C1ED8A8}"/>
                  </a:ext>
                </a:extLst>
              </p:cNvPr>
              <p:cNvSpPr txBox="1">
                <a:spLocks noRot="1" noChangeAspect="1" noMove="1" noResize="1" noEditPoints="1" noAdjustHandles="1" noChangeArrowheads="1" noChangeShapeType="1" noTextEdit="1"/>
              </p:cNvSpPr>
              <p:nvPr/>
            </p:nvSpPr>
            <p:spPr>
              <a:xfrm>
                <a:off x="7323761" y="5296206"/>
                <a:ext cx="515998" cy="369332"/>
              </a:xfrm>
              <a:prstGeom prst="rect">
                <a:avLst/>
              </a:prstGeom>
              <a:blipFill>
                <a:blip r:embed="rId6"/>
                <a:stretch>
                  <a:fillRect b="-6667"/>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E827920-4B71-A908-16BD-9B79446D665B}"/>
              </a:ext>
            </a:extLst>
          </p:cNvPr>
          <p:cNvCxnSpPr/>
          <p:nvPr/>
        </p:nvCxnSpPr>
        <p:spPr>
          <a:xfrm>
            <a:off x="7530957" y="3996647"/>
            <a:ext cx="760288"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3FD2291-147A-C6AB-3B8E-BFF2866CC31F}"/>
              </a:ext>
            </a:extLst>
          </p:cNvPr>
          <p:cNvCxnSpPr>
            <a:cxnSpLocks/>
          </p:cNvCxnSpPr>
          <p:nvPr/>
        </p:nvCxnSpPr>
        <p:spPr>
          <a:xfrm flipV="1">
            <a:off x="8291245" y="3996647"/>
            <a:ext cx="0" cy="1299559"/>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62347D-89D1-C0AF-DF18-D10FFFD0D921}"/>
                  </a:ext>
                </a:extLst>
              </p:cNvPr>
              <p:cNvSpPr txBox="1"/>
              <p:nvPr/>
            </p:nvSpPr>
            <p:spPr>
              <a:xfrm>
                <a:off x="8033246"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𝟏</m:t>
                          </m:r>
                        </m:sub>
                      </m:sSub>
                    </m:oMath>
                  </m:oMathPara>
                </a14:m>
                <a:endParaRPr lang="en-US" b="1" i="1" dirty="0"/>
              </a:p>
            </p:txBody>
          </p:sp>
        </mc:Choice>
        <mc:Fallback xmlns="">
          <p:sp>
            <p:nvSpPr>
              <p:cNvPr id="9" name="TextBox 8">
                <a:extLst>
                  <a:ext uri="{FF2B5EF4-FFF2-40B4-BE49-F238E27FC236}">
                    <a16:creationId xmlns:a16="http://schemas.microsoft.com/office/drawing/2014/main" id="{8262347D-89D1-C0AF-DF18-D10FFFD0D921}"/>
                  </a:ext>
                </a:extLst>
              </p:cNvPr>
              <p:cNvSpPr txBox="1">
                <a:spLocks noRot="1" noChangeAspect="1" noMove="1" noResize="1" noEditPoints="1" noAdjustHandles="1" noChangeArrowheads="1" noChangeShapeType="1" noTextEdit="1"/>
              </p:cNvSpPr>
              <p:nvPr/>
            </p:nvSpPr>
            <p:spPr>
              <a:xfrm>
                <a:off x="8033246" y="5296206"/>
                <a:ext cx="515998" cy="369332"/>
              </a:xfrm>
              <a:prstGeom prst="rect">
                <a:avLst/>
              </a:prstGeom>
              <a:blipFill>
                <a:blip r:embed="rId7"/>
                <a:stretch>
                  <a:fillRect b="-666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2F6FBED-7967-B2CD-EC02-BBDA0D2E271F}"/>
              </a:ext>
            </a:extLst>
          </p:cNvPr>
          <p:cNvCxnSpPr/>
          <p:nvPr/>
        </p:nvCxnSpPr>
        <p:spPr>
          <a:xfrm flipH="1">
            <a:off x="8549244" y="3256908"/>
            <a:ext cx="1519430" cy="9426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2BD51327-E90E-6F44-C6D0-E29562EC8A18}"/>
              </a:ext>
            </a:extLst>
          </p:cNvPr>
          <p:cNvSpPr/>
          <p:nvPr/>
        </p:nvSpPr>
        <p:spPr>
          <a:xfrm>
            <a:off x="8374426" y="4028007"/>
            <a:ext cx="128897" cy="369332"/>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 Box 7">
            <a:extLst>
              <a:ext uri="{FF2B5EF4-FFF2-40B4-BE49-F238E27FC236}">
                <a16:creationId xmlns:a16="http://schemas.microsoft.com/office/drawing/2014/main" id="{52443198-596E-D0A6-972B-B9F0C4A699FF}"/>
              </a:ext>
            </a:extLst>
          </p:cNvPr>
          <p:cNvSpPr txBox="1">
            <a:spLocks noChangeArrowheads="1"/>
          </p:cNvSpPr>
          <p:nvPr/>
        </p:nvSpPr>
        <p:spPr bwMode="auto">
          <a:xfrm>
            <a:off x="10068674" y="2505670"/>
            <a:ext cx="19734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solidFill>
                  <a:srgbClr val="0070C0"/>
                </a:solidFill>
              </a:rPr>
              <a:t>WTP is the vertical distance along the numeraire axis. </a:t>
            </a:r>
          </a:p>
        </p:txBody>
      </p:sp>
      <p:cxnSp>
        <p:nvCxnSpPr>
          <p:cNvPr id="20" name="Straight Connector 19">
            <a:extLst>
              <a:ext uri="{FF2B5EF4-FFF2-40B4-BE49-F238E27FC236}">
                <a16:creationId xmlns:a16="http://schemas.microsoft.com/office/drawing/2014/main" id="{77E7430D-AE86-0E77-0684-F2653D8FD330}"/>
              </a:ext>
            </a:extLst>
          </p:cNvPr>
          <p:cNvCxnSpPr>
            <a:cxnSpLocks/>
          </p:cNvCxnSpPr>
          <p:nvPr/>
        </p:nvCxnSpPr>
        <p:spPr>
          <a:xfrm>
            <a:off x="6205591" y="4397339"/>
            <a:ext cx="2085654"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195C6D-E76A-9C0E-F2E2-A49FD523B126}"/>
                  </a:ext>
                </a:extLst>
              </p:cNvPr>
              <p:cNvSpPr txBox="1"/>
              <p:nvPr/>
            </p:nvSpPr>
            <p:spPr>
              <a:xfrm>
                <a:off x="5801835" y="4199592"/>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𝟏</m:t>
                          </m:r>
                        </m:sub>
                      </m:sSub>
                    </m:oMath>
                  </m:oMathPara>
                </a14:m>
                <a:endParaRPr lang="en-US" b="1" i="1" dirty="0"/>
              </a:p>
            </p:txBody>
          </p:sp>
        </mc:Choice>
        <mc:Fallback xmlns="">
          <p:sp>
            <p:nvSpPr>
              <p:cNvPr id="23" name="TextBox 22">
                <a:extLst>
                  <a:ext uri="{FF2B5EF4-FFF2-40B4-BE49-F238E27FC236}">
                    <a16:creationId xmlns:a16="http://schemas.microsoft.com/office/drawing/2014/main" id="{B3195C6D-E76A-9C0E-F2E2-A49FD523B126}"/>
                  </a:ext>
                </a:extLst>
              </p:cNvPr>
              <p:cNvSpPr txBox="1">
                <a:spLocks noRot="1" noChangeAspect="1" noMove="1" noResize="1" noEditPoints="1" noAdjustHandles="1" noChangeArrowheads="1" noChangeShapeType="1" noTextEdit="1"/>
              </p:cNvSpPr>
              <p:nvPr/>
            </p:nvSpPr>
            <p:spPr>
              <a:xfrm>
                <a:off x="5801835" y="4199592"/>
                <a:ext cx="515998" cy="369332"/>
              </a:xfrm>
              <a:prstGeom prst="rect">
                <a:avLst/>
              </a:prstGeom>
              <a:blipFill>
                <a:blip r:embed="rId8"/>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77728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80174" y="1684935"/>
            <a:ext cx="4962388" cy="3294107"/>
          </a:xfrm>
          <a:prstGeom prst="rect">
            <a:avLst/>
          </a:prstGeom>
          <a:noFill/>
          <a:effectLst/>
        </p:spPr>
        <p:txBody>
          <a:bodyPr wrap="square" rtlCol="0">
            <a:spAutoFit/>
          </a:bodyPr>
          <a:lstStyle/>
          <a:p>
            <a:pPr>
              <a:lnSpc>
                <a:spcPct val="125000"/>
              </a:lnSpc>
            </a:pPr>
            <a:r>
              <a:rPr lang="en-US" sz="2100" dirty="0">
                <a:solidFill>
                  <a:srgbClr val="0070C0"/>
                </a:solidFill>
                <a:cs typeface="Times New Roman" panose="02020603050405020304" pitchFamily="18" charset="0"/>
              </a:rPr>
              <a:t>Willingness to pay (WTP): </a:t>
            </a:r>
            <a:r>
              <a:rPr lang="en-US" sz="2100" dirty="0">
                <a:cs typeface="Times New Roman" panose="02020603050405020304" pitchFamily="18" charset="0"/>
              </a:rPr>
              <a:t>how much would a consumer pay for an environmental good they do not currently possess? </a:t>
            </a:r>
          </a:p>
          <a:p>
            <a:pPr>
              <a:lnSpc>
                <a:spcPct val="125000"/>
              </a:lnSpc>
            </a:pPr>
            <a:endParaRPr lang="en-US" sz="2100" dirty="0">
              <a:solidFill>
                <a:srgbClr val="0070C0"/>
              </a:solidFill>
              <a:cs typeface="Times New Roman" panose="02020603050405020304" pitchFamily="18" charset="0"/>
            </a:endParaRPr>
          </a:p>
          <a:p>
            <a:pPr>
              <a:lnSpc>
                <a:spcPct val="125000"/>
              </a:lnSpc>
            </a:pPr>
            <a:r>
              <a:rPr lang="en-US" sz="2100" dirty="0">
                <a:solidFill>
                  <a:srgbClr val="0070C0"/>
                </a:solidFill>
                <a:cs typeface="Times New Roman" panose="02020603050405020304" pitchFamily="18" charset="0"/>
              </a:rPr>
              <a:t>Willingness to accept (WTA): </a:t>
            </a:r>
            <a:r>
              <a:rPr lang="en-US" sz="2100" dirty="0">
                <a:cs typeface="Times New Roman" panose="02020603050405020304" pitchFamily="18" charset="0"/>
              </a:rPr>
              <a:t>how much would a polluting firm have to compensate a consumer to make them indifferent to an amount of pollution exposure?</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
        <p:nvSpPr>
          <p:cNvPr id="4" name="Text Box 7">
            <a:extLst>
              <a:ext uri="{FF2B5EF4-FFF2-40B4-BE49-F238E27FC236}">
                <a16:creationId xmlns:a16="http://schemas.microsoft.com/office/drawing/2014/main" id="{CC0C5D27-73E4-CCED-6BBF-C0C8A3427A78}"/>
              </a:ext>
            </a:extLst>
          </p:cNvPr>
          <p:cNvSpPr txBox="1">
            <a:spLocks noChangeArrowheads="1"/>
          </p:cNvSpPr>
          <p:nvPr/>
        </p:nvSpPr>
        <p:spPr bwMode="auto">
          <a:xfrm>
            <a:off x="5794624" y="5665538"/>
            <a:ext cx="60382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Willingness to accept vs. willingness to pay for a change in quantity of pollution abatement</a:t>
            </a:r>
          </a:p>
        </p:txBody>
      </p:sp>
      <p:pic>
        <p:nvPicPr>
          <p:cNvPr id="13" name="Picture 12">
            <a:extLst>
              <a:ext uri="{FF2B5EF4-FFF2-40B4-BE49-F238E27FC236}">
                <a16:creationId xmlns:a16="http://schemas.microsoft.com/office/drawing/2014/main" id="{6A7D1C7A-E647-9CF4-C0DA-596E255C6906}"/>
              </a:ext>
            </a:extLst>
          </p:cNvPr>
          <p:cNvPicPr>
            <a:picLocks noChangeAspect="1"/>
          </p:cNvPicPr>
          <p:nvPr/>
        </p:nvPicPr>
        <p:blipFill>
          <a:blip r:embed="rId4"/>
          <a:stretch>
            <a:fillRect/>
          </a:stretch>
        </p:blipFill>
        <p:spPr>
          <a:xfrm>
            <a:off x="5342562" y="1577337"/>
            <a:ext cx="6706536" cy="399153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969051-C541-0D0A-8413-60C774BA0D35}"/>
                  </a:ext>
                </a:extLst>
              </p:cNvPr>
              <p:cNvSpPr txBox="1"/>
              <p:nvPr/>
            </p:nvSpPr>
            <p:spPr>
              <a:xfrm>
                <a:off x="5794624" y="3830260"/>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𝟎</m:t>
                          </m:r>
                        </m:sub>
                      </m:sSub>
                    </m:oMath>
                  </m:oMathPara>
                </a14:m>
                <a:endParaRPr lang="en-US" b="1" i="1" dirty="0"/>
              </a:p>
            </p:txBody>
          </p:sp>
        </mc:Choice>
        <mc:Fallback xmlns="">
          <p:sp>
            <p:nvSpPr>
              <p:cNvPr id="15" name="TextBox 14">
                <a:extLst>
                  <a:ext uri="{FF2B5EF4-FFF2-40B4-BE49-F238E27FC236}">
                    <a16:creationId xmlns:a16="http://schemas.microsoft.com/office/drawing/2014/main" id="{49969051-C541-0D0A-8413-60C774BA0D35}"/>
                  </a:ext>
                </a:extLst>
              </p:cNvPr>
              <p:cNvSpPr txBox="1">
                <a:spLocks noRot="1" noChangeAspect="1" noMove="1" noResize="1" noEditPoints="1" noAdjustHandles="1" noChangeArrowheads="1" noChangeShapeType="1" noTextEdit="1"/>
              </p:cNvSpPr>
              <p:nvPr/>
            </p:nvSpPr>
            <p:spPr>
              <a:xfrm>
                <a:off x="5794624" y="3830260"/>
                <a:ext cx="51599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C07686-7F5F-36AA-9D1D-87F04C1ED8A8}"/>
                  </a:ext>
                </a:extLst>
              </p:cNvPr>
              <p:cNvSpPr txBox="1"/>
              <p:nvPr/>
            </p:nvSpPr>
            <p:spPr>
              <a:xfrm>
                <a:off x="7323761"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𝟎</m:t>
                          </m:r>
                        </m:sub>
                      </m:sSub>
                    </m:oMath>
                  </m:oMathPara>
                </a14:m>
                <a:endParaRPr lang="en-US" b="1" i="1" dirty="0"/>
              </a:p>
            </p:txBody>
          </p:sp>
        </mc:Choice>
        <mc:Fallback xmlns="">
          <p:sp>
            <p:nvSpPr>
              <p:cNvPr id="5" name="TextBox 4">
                <a:extLst>
                  <a:ext uri="{FF2B5EF4-FFF2-40B4-BE49-F238E27FC236}">
                    <a16:creationId xmlns:a16="http://schemas.microsoft.com/office/drawing/2014/main" id="{6AC07686-7F5F-36AA-9D1D-87F04C1ED8A8}"/>
                  </a:ext>
                </a:extLst>
              </p:cNvPr>
              <p:cNvSpPr txBox="1">
                <a:spLocks noRot="1" noChangeAspect="1" noMove="1" noResize="1" noEditPoints="1" noAdjustHandles="1" noChangeArrowheads="1" noChangeShapeType="1" noTextEdit="1"/>
              </p:cNvSpPr>
              <p:nvPr/>
            </p:nvSpPr>
            <p:spPr>
              <a:xfrm>
                <a:off x="7323761" y="5296206"/>
                <a:ext cx="515998" cy="369332"/>
              </a:xfrm>
              <a:prstGeom prst="rect">
                <a:avLst/>
              </a:prstGeom>
              <a:blipFill>
                <a:blip r:embed="rId6"/>
                <a:stretch>
                  <a:fillRect b="-6667"/>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E827920-4B71-A908-16BD-9B79446D665B}"/>
              </a:ext>
            </a:extLst>
          </p:cNvPr>
          <p:cNvCxnSpPr/>
          <p:nvPr/>
        </p:nvCxnSpPr>
        <p:spPr>
          <a:xfrm>
            <a:off x="7530957" y="3996647"/>
            <a:ext cx="76028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3FD2291-147A-C6AB-3B8E-BFF2866CC31F}"/>
              </a:ext>
            </a:extLst>
          </p:cNvPr>
          <p:cNvCxnSpPr>
            <a:cxnSpLocks/>
          </p:cNvCxnSpPr>
          <p:nvPr/>
        </p:nvCxnSpPr>
        <p:spPr>
          <a:xfrm flipV="1">
            <a:off x="8291245" y="3996647"/>
            <a:ext cx="0" cy="12995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62347D-89D1-C0AF-DF18-D10FFFD0D921}"/>
                  </a:ext>
                </a:extLst>
              </p:cNvPr>
              <p:cNvSpPr txBox="1"/>
              <p:nvPr/>
            </p:nvSpPr>
            <p:spPr>
              <a:xfrm>
                <a:off x="8033246"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𝟏</m:t>
                          </m:r>
                        </m:sub>
                      </m:sSub>
                    </m:oMath>
                  </m:oMathPara>
                </a14:m>
                <a:endParaRPr lang="en-US" b="1" i="1" dirty="0"/>
              </a:p>
            </p:txBody>
          </p:sp>
        </mc:Choice>
        <mc:Fallback xmlns="">
          <p:sp>
            <p:nvSpPr>
              <p:cNvPr id="9" name="TextBox 8">
                <a:extLst>
                  <a:ext uri="{FF2B5EF4-FFF2-40B4-BE49-F238E27FC236}">
                    <a16:creationId xmlns:a16="http://schemas.microsoft.com/office/drawing/2014/main" id="{8262347D-89D1-C0AF-DF18-D10FFFD0D921}"/>
                  </a:ext>
                </a:extLst>
              </p:cNvPr>
              <p:cNvSpPr txBox="1">
                <a:spLocks noRot="1" noChangeAspect="1" noMove="1" noResize="1" noEditPoints="1" noAdjustHandles="1" noChangeArrowheads="1" noChangeShapeType="1" noTextEdit="1"/>
              </p:cNvSpPr>
              <p:nvPr/>
            </p:nvSpPr>
            <p:spPr>
              <a:xfrm>
                <a:off x="8033246" y="5296206"/>
                <a:ext cx="515998" cy="369332"/>
              </a:xfrm>
              <a:prstGeom prst="rect">
                <a:avLst/>
              </a:prstGeom>
              <a:blipFill>
                <a:blip r:embed="rId7"/>
                <a:stretch>
                  <a:fillRect b="-666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2F6FBED-7967-B2CD-EC02-BBDA0D2E271F}"/>
              </a:ext>
            </a:extLst>
          </p:cNvPr>
          <p:cNvCxnSpPr/>
          <p:nvPr/>
        </p:nvCxnSpPr>
        <p:spPr>
          <a:xfrm flipH="1">
            <a:off x="8549244" y="3256908"/>
            <a:ext cx="1519430" cy="942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2BD51327-E90E-6F44-C6D0-E29562EC8A18}"/>
              </a:ext>
            </a:extLst>
          </p:cNvPr>
          <p:cNvSpPr/>
          <p:nvPr/>
        </p:nvSpPr>
        <p:spPr>
          <a:xfrm>
            <a:off x="8374426" y="4028007"/>
            <a:ext cx="128897" cy="36933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D2FD14AF-2C42-B0F7-9698-3B964802756A}"/>
              </a:ext>
            </a:extLst>
          </p:cNvPr>
          <p:cNvCxnSpPr>
            <a:cxnSpLocks/>
          </p:cNvCxnSpPr>
          <p:nvPr/>
        </p:nvCxnSpPr>
        <p:spPr>
          <a:xfrm flipH="1">
            <a:off x="8054013" y="1874002"/>
            <a:ext cx="1402492" cy="82308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683E73-63DD-E2EF-698E-9E9D4B9B8AD4}"/>
              </a:ext>
            </a:extLst>
          </p:cNvPr>
          <p:cNvCxnSpPr>
            <a:cxnSpLocks/>
          </p:cNvCxnSpPr>
          <p:nvPr/>
        </p:nvCxnSpPr>
        <p:spPr>
          <a:xfrm flipV="1">
            <a:off x="7539519" y="2333578"/>
            <a:ext cx="0" cy="1648189"/>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 name="Text Box 7">
            <a:extLst>
              <a:ext uri="{FF2B5EF4-FFF2-40B4-BE49-F238E27FC236}">
                <a16:creationId xmlns:a16="http://schemas.microsoft.com/office/drawing/2014/main" id="{7C92F438-B295-A0C6-CCD0-BC076A021D14}"/>
              </a:ext>
            </a:extLst>
          </p:cNvPr>
          <p:cNvSpPr txBox="1">
            <a:spLocks noChangeArrowheads="1"/>
          </p:cNvSpPr>
          <p:nvPr/>
        </p:nvSpPr>
        <p:spPr bwMode="auto">
          <a:xfrm>
            <a:off x="9308959" y="673673"/>
            <a:ext cx="27114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solidFill>
                  <a:srgbClr val="0070C0"/>
                </a:solidFill>
              </a:rPr>
              <a:t>WTA is the $ amount this consumer would need to be indifferent between U3 and U2’s pollution levels.  </a:t>
            </a:r>
          </a:p>
        </p:txBody>
      </p:sp>
      <p:sp>
        <p:nvSpPr>
          <p:cNvPr id="12" name="Right Brace 11">
            <a:extLst>
              <a:ext uri="{FF2B5EF4-FFF2-40B4-BE49-F238E27FC236}">
                <a16:creationId xmlns:a16="http://schemas.microsoft.com/office/drawing/2014/main" id="{86C973F3-843A-623F-1BA9-966E553E7B74}"/>
              </a:ext>
            </a:extLst>
          </p:cNvPr>
          <p:cNvSpPr/>
          <p:nvPr/>
        </p:nvSpPr>
        <p:spPr>
          <a:xfrm>
            <a:off x="7621422" y="2333577"/>
            <a:ext cx="176087" cy="156639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 Box 7">
            <a:extLst>
              <a:ext uri="{FF2B5EF4-FFF2-40B4-BE49-F238E27FC236}">
                <a16:creationId xmlns:a16="http://schemas.microsoft.com/office/drawing/2014/main" id="{C0040CC1-673E-A375-2B86-BE1F3BFA01E2}"/>
              </a:ext>
            </a:extLst>
          </p:cNvPr>
          <p:cNvSpPr txBox="1">
            <a:spLocks noChangeArrowheads="1"/>
          </p:cNvSpPr>
          <p:nvPr/>
        </p:nvSpPr>
        <p:spPr bwMode="auto">
          <a:xfrm>
            <a:off x="10068674" y="2505670"/>
            <a:ext cx="19734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WTP is the vertical distance along the numeraire axis. </a:t>
            </a:r>
          </a:p>
        </p:txBody>
      </p:sp>
      <p:cxnSp>
        <p:nvCxnSpPr>
          <p:cNvPr id="16" name="Straight Connector 15">
            <a:extLst>
              <a:ext uri="{FF2B5EF4-FFF2-40B4-BE49-F238E27FC236}">
                <a16:creationId xmlns:a16="http://schemas.microsoft.com/office/drawing/2014/main" id="{DD755830-7C9F-E519-DE10-8A8E98BD5BD7}"/>
              </a:ext>
            </a:extLst>
          </p:cNvPr>
          <p:cNvCxnSpPr>
            <a:cxnSpLocks/>
          </p:cNvCxnSpPr>
          <p:nvPr/>
        </p:nvCxnSpPr>
        <p:spPr>
          <a:xfrm>
            <a:off x="6205591" y="2333577"/>
            <a:ext cx="1333928"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C08BEC-7514-AE69-2562-92742F7ACBDB}"/>
                  </a:ext>
                </a:extLst>
              </p:cNvPr>
              <p:cNvSpPr txBox="1"/>
              <p:nvPr/>
            </p:nvSpPr>
            <p:spPr>
              <a:xfrm>
                <a:off x="5806392" y="2149801"/>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𝟏</m:t>
                          </m:r>
                        </m:sub>
                      </m:sSub>
                    </m:oMath>
                  </m:oMathPara>
                </a14:m>
                <a:endParaRPr lang="en-US" b="1" i="1" dirty="0"/>
              </a:p>
            </p:txBody>
          </p:sp>
        </mc:Choice>
        <mc:Fallback xmlns="">
          <p:sp>
            <p:nvSpPr>
              <p:cNvPr id="21" name="TextBox 20">
                <a:extLst>
                  <a:ext uri="{FF2B5EF4-FFF2-40B4-BE49-F238E27FC236}">
                    <a16:creationId xmlns:a16="http://schemas.microsoft.com/office/drawing/2014/main" id="{7BC08BEC-7514-AE69-2562-92742F7ACBDB}"/>
                  </a:ext>
                </a:extLst>
              </p:cNvPr>
              <p:cNvSpPr txBox="1">
                <a:spLocks noRot="1" noChangeAspect="1" noMove="1" noResize="1" noEditPoints="1" noAdjustHandles="1" noChangeArrowheads="1" noChangeShapeType="1" noTextEdit="1"/>
              </p:cNvSpPr>
              <p:nvPr/>
            </p:nvSpPr>
            <p:spPr>
              <a:xfrm>
                <a:off x="5806392" y="2149801"/>
                <a:ext cx="515998" cy="369332"/>
              </a:xfrm>
              <a:prstGeom prst="rect">
                <a:avLst/>
              </a:prstGeom>
              <a:blipFill>
                <a:blip r:embed="rId8"/>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371328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473069" y="2560606"/>
            <a:ext cx="4850424" cy="329410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town gets its drinking water from groundwater wells. The area’s bedrock has naturally-occurring arsenic. Some individuals buy more bottled water or home treatment devices to limit arsenic exposure. </a:t>
            </a:r>
          </a:p>
          <a:p>
            <a:pPr marL="800100" lvl="1" indent="-342900">
              <a:lnSpc>
                <a:spcPct val="125000"/>
              </a:lnSpc>
              <a:buFont typeface="Wingdings" panose="05000000000000000000" pitchFamily="2" charset="2"/>
              <a:buChar char="§"/>
            </a:pPr>
            <a:endParaRPr lang="en-US" sz="2100" dirty="0">
              <a:cs typeface="Times New Roman" panose="02020603050405020304" pitchFamily="18" charset="0"/>
            </a:endParaRPr>
          </a:p>
          <a:p>
            <a:pPr marL="800100" lvl="1" indent="-342900">
              <a:lnSpc>
                <a:spcPct val="125000"/>
              </a:lnSpc>
              <a:buFont typeface="Wingdings" panose="05000000000000000000" pitchFamily="2" charset="2"/>
              <a:buChar char="§"/>
            </a:pPr>
            <a:endParaRPr lang="en-US" sz="2100" dirty="0">
              <a:cs typeface="Times New Roman" panose="02020603050405020304" pitchFamily="18"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WTP v. WTA Example 1 </a:t>
            </a:r>
          </a:p>
        </p:txBody>
      </p:sp>
      <p:sp>
        <p:nvSpPr>
          <p:cNvPr id="2" name="TextBox 1">
            <a:extLst>
              <a:ext uri="{FF2B5EF4-FFF2-40B4-BE49-F238E27FC236}">
                <a16:creationId xmlns:a16="http://schemas.microsoft.com/office/drawing/2014/main" id="{5AC74993-FBCC-FA26-37A9-18FA21CDE642}"/>
              </a:ext>
            </a:extLst>
          </p:cNvPr>
          <p:cNvSpPr txBox="1"/>
          <p:nvPr/>
        </p:nvSpPr>
        <p:spPr>
          <a:xfrm>
            <a:off x="8688512" y="5765293"/>
            <a:ext cx="3503488" cy="685059"/>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Arsenic in Groundwater across the US. </a:t>
            </a:r>
          </a:p>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4"/>
              </a:rPr>
              <a:t>US Geological Survey via PBS. </a:t>
            </a:r>
            <a:endParaRPr lang="en-US" sz="1600" i="1" dirty="0">
              <a:cs typeface="Calibri Light" panose="020F0302020204030204" pitchFamily="34" charset="0"/>
            </a:endParaRPr>
          </a:p>
        </p:txBody>
      </p:sp>
      <p:pic>
        <p:nvPicPr>
          <p:cNvPr id="1030" name="Picture 6" descr="2.1 million Americans use water wells with hazardous levels of arsenic, USGS  estimates | PBS NewsHour">
            <a:extLst>
              <a:ext uri="{FF2B5EF4-FFF2-40B4-BE49-F238E27FC236}">
                <a16:creationId xmlns:a16="http://schemas.microsoft.com/office/drawing/2014/main" id="{04AE4CF2-46EA-188F-A403-5FA4130F70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586" y="1334717"/>
            <a:ext cx="6417414" cy="45059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2074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294560" y="2384377"/>
            <a:ext cx="4061683" cy="2486193"/>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Suppose a town gets its water from the Cape Fear River, which has notable PFAS contamination from a Dupont-Chemours plant. The local population sues Dupont over the contamination.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WTP v. WTA Example 2 </a:t>
            </a:r>
          </a:p>
        </p:txBody>
      </p:sp>
      <p:pic>
        <p:nvPicPr>
          <p:cNvPr id="1028" name="Picture 4">
            <a:extLst>
              <a:ext uri="{FF2B5EF4-FFF2-40B4-BE49-F238E27FC236}">
                <a16:creationId xmlns:a16="http://schemas.microsoft.com/office/drawing/2014/main" id="{295B2D6F-0BD8-CF0E-F25B-CF1DCF056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6368" y="1410611"/>
            <a:ext cx="7386007" cy="36560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CD89EC-7EA4-061E-8347-75D3F6E9AAAB}"/>
              </a:ext>
            </a:extLst>
          </p:cNvPr>
          <p:cNvSpPr txBox="1"/>
          <p:nvPr/>
        </p:nvSpPr>
        <p:spPr>
          <a:xfrm>
            <a:off x="6842588" y="5070106"/>
            <a:ext cx="5349412"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North Carolina Department of Environmental Quality.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824816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70327" y="1569454"/>
            <a:ext cx="6036997" cy="450597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Suppose you need to value policies that aim to accomplish each of the following policy goals. What kind of metric (WTP or WTA) makes the most sense?</a:t>
            </a:r>
          </a:p>
          <a:p>
            <a:pPr marL="914400" lvl="1" indent="-457200">
              <a:lnSpc>
                <a:spcPct val="125000"/>
              </a:lnSpc>
              <a:buFont typeface="+mj-lt"/>
              <a:buAutoNum type="arabicPeriod"/>
            </a:pPr>
            <a:r>
              <a:rPr lang="en-US" sz="2100" dirty="0">
                <a:cs typeface="Times New Roman" panose="02020603050405020304" pitchFamily="18" charset="0"/>
              </a:rPr>
              <a:t>Building a bridge or a school. </a:t>
            </a:r>
          </a:p>
          <a:p>
            <a:pPr marL="914400" lvl="1" indent="-457200">
              <a:lnSpc>
                <a:spcPct val="125000"/>
              </a:lnSpc>
              <a:buFont typeface="+mj-lt"/>
              <a:buAutoNum type="arabicPeriod"/>
            </a:pPr>
            <a:r>
              <a:rPr lang="en-US" sz="2100" dirty="0">
                <a:cs typeface="Times New Roman" panose="02020603050405020304" pitchFamily="18" charset="0"/>
              </a:rPr>
              <a:t>Reduce exposure to Arsenic in groundwater.</a:t>
            </a:r>
          </a:p>
          <a:p>
            <a:pPr marL="914400" lvl="1" indent="-457200">
              <a:lnSpc>
                <a:spcPct val="125000"/>
              </a:lnSpc>
              <a:buFont typeface="+mj-lt"/>
              <a:buAutoNum type="arabicPeriod"/>
            </a:pPr>
            <a:r>
              <a:rPr lang="en-US" sz="2100" dirty="0">
                <a:cs typeface="Times New Roman" panose="02020603050405020304" pitchFamily="18" charset="0"/>
              </a:rPr>
              <a:t>Reduce exposure to PFAS in the Cape Fear River in North Carolina. </a:t>
            </a:r>
          </a:p>
          <a:p>
            <a:pPr marL="914400" lvl="1" indent="-457200">
              <a:lnSpc>
                <a:spcPct val="125000"/>
              </a:lnSpc>
              <a:buFont typeface="+mj-lt"/>
              <a:buAutoNum type="arabicPeriod"/>
            </a:pPr>
            <a:r>
              <a:rPr lang="en-US" sz="2100" dirty="0">
                <a:cs typeface="Times New Roman" panose="02020603050405020304" pitchFamily="18" charset="0"/>
              </a:rPr>
              <a:t>Reducing exposure to air pollution from the Gary Steel Plant. </a:t>
            </a:r>
          </a:p>
          <a:p>
            <a:pPr marL="914400" lvl="1" indent="-457200">
              <a:lnSpc>
                <a:spcPct val="125000"/>
              </a:lnSpc>
              <a:buFont typeface="+mj-lt"/>
              <a:buAutoNum type="arabicPeriod"/>
            </a:pPr>
            <a:r>
              <a:rPr lang="en-US" sz="2100" dirty="0">
                <a:cs typeface="Times New Roman" panose="02020603050405020304" pitchFamily="18" charset="0"/>
              </a:rPr>
              <a:t>Reducing exposure to wildfire air pollution. </a:t>
            </a:r>
          </a:p>
          <a:p>
            <a:pPr lvl="1">
              <a:lnSpc>
                <a:spcPct val="125000"/>
              </a:lnSpc>
            </a:pPr>
            <a:endParaRPr lang="en-US" sz="2100" dirty="0">
              <a:cs typeface="Times New Roman" panose="02020603050405020304" pitchFamily="18"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pic>
        <p:nvPicPr>
          <p:cNvPr id="3074" name="Picture 2" descr="Gary Works - Wikipedia">
            <a:extLst>
              <a:ext uri="{FF2B5EF4-FFF2-40B4-BE49-F238E27FC236}">
                <a16:creationId xmlns:a16="http://schemas.microsoft.com/office/drawing/2014/main" id="{0E573F0B-47A4-1139-762B-D18563422F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513" y="1837341"/>
            <a:ext cx="5494217" cy="36696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7E56B5-E326-E886-CFC3-55FADF69FBC3}"/>
              </a:ext>
            </a:extLst>
          </p:cNvPr>
          <p:cNvSpPr txBox="1"/>
          <p:nvPr/>
        </p:nvSpPr>
        <p:spPr>
          <a:xfrm>
            <a:off x="10356351" y="5506948"/>
            <a:ext cx="1907568"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Wikipedia.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702151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34929" y="1589385"/>
            <a:ext cx="10622806" cy="4621393"/>
          </a:xfrm>
          <a:prstGeom prst="rect">
            <a:avLst/>
          </a:prstGeom>
          <a:noFill/>
          <a:effectLst/>
        </p:spPr>
        <p:txBody>
          <a:bodyPr wrap="square" rtlCol="0">
            <a:spAutoFit/>
          </a:bodyPr>
          <a:lstStyle/>
          <a:p>
            <a:pPr>
              <a:lnSpc>
                <a:spcPct val="125000"/>
              </a:lnSpc>
            </a:pPr>
            <a:r>
              <a:rPr lang="en-US" sz="2400" dirty="0">
                <a:cs typeface="Times New Roman" panose="02020603050405020304" pitchFamily="18" charset="0"/>
              </a:rPr>
              <a:t>In the above examples, you probably had an idea for which welfare measure makes the most sense to use. Use of WTP vs. WTA implies a value judgement on who has the right to pollute or the right not to be exposed to pollution.</a:t>
            </a:r>
          </a:p>
          <a:p>
            <a:pPr>
              <a:lnSpc>
                <a:spcPct val="125000"/>
              </a:lnSpc>
            </a:pPr>
            <a:endParaRPr lang="en-US" sz="2400" dirty="0">
              <a:cs typeface="Times New Roman" panose="02020603050405020304" pitchFamily="18" charset="0"/>
            </a:endParaRPr>
          </a:p>
          <a:p>
            <a:pPr>
              <a:lnSpc>
                <a:spcPct val="125000"/>
              </a:lnSpc>
            </a:pPr>
            <a:r>
              <a:rPr lang="en-US" sz="2400" dirty="0">
                <a:cs typeface="Times New Roman" panose="02020603050405020304" pitchFamily="18" charset="0"/>
              </a:rPr>
              <a:t>Deciding who holds property rights over pollution is a value-based problem. </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WTP requires society to bribe a polluter to reduce pollution or to pay for the policy. </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WTA requires the firm to bribe the public until they are indifferent to the pollution. </a:t>
            </a:r>
          </a:p>
          <a:p>
            <a:pPr lvl="1">
              <a:lnSpc>
                <a:spcPct val="125000"/>
              </a:lnSpc>
            </a:pPr>
            <a:endParaRPr lang="en-US" sz="2100" dirty="0">
              <a:cs typeface="Times New Roman" panose="02020603050405020304" pitchFamily="18" charset="0"/>
            </a:endParaRPr>
          </a:p>
        </p:txBody>
      </p:sp>
      <p:sp>
        <p:nvSpPr>
          <p:cNvPr id="2" name="Title 2">
            <a:extLst>
              <a:ext uri="{FF2B5EF4-FFF2-40B4-BE49-F238E27FC236}">
                <a16:creationId xmlns:a16="http://schemas.microsoft.com/office/drawing/2014/main" id="{CFEDAC71-D1B6-05BC-DB19-BF4BE647D0ED}"/>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Tree>
    <p:custDataLst>
      <p:tags r:id="rId1"/>
    </p:custDataLst>
    <p:extLst>
      <p:ext uri="{BB962C8B-B14F-4D97-AF65-F5344CB8AC3E}">
        <p14:creationId xmlns:p14="http://schemas.microsoft.com/office/powerpoint/2010/main" val="369433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34928" y="1589385"/>
            <a:ext cx="10849853" cy="410202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WTP and WTA in environmental benefit-cost analysis: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In principle we should match WTP or WTA with the policy question </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Are you being asked to pay for an improvement?</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Is it a decrement where WTA would be the more applicable concept?</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Some economists suggest WTP should be the measure because WTP is bound by income.</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WTP is more often measured in empirical analyses (e.g., stated preference).</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Studies have frequently shown that WTA is 7-10x larger than WTP (</a:t>
            </a:r>
            <a:r>
              <a:rPr lang="en-US" sz="2100" dirty="0" err="1">
                <a:cs typeface="Times New Roman" panose="02020603050405020304" pitchFamily="18" charset="0"/>
                <a:hlinkClick r:id="rId4"/>
              </a:rPr>
              <a:t>Tuncel</a:t>
            </a:r>
            <a:r>
              <a:rPr lang="en-US" sz="2100" dirty="0">
                <a:cs typeface="Times New Roman" panose="02020603050405020304" pitchFamily="18" charset="0"/>
                <a:hlinkClick r:id="rId4"/>
              </a:rPr>
              <a:t> and </a:t>
            </a:r>
            <a:r>
              <a:rPr lang="en-US" sz="2100" dirty="0" err="1">
                <a:cs typeface="Times New Roman" panose="02020603050405020304" pitchFamily="18" charset="0"/>
                <a:hlinkClick r:id="rId4"/>
              </a:rPr>
              <a:t>Hammitt</a:t>
            </a:r>
            <a:r>
              <a:rPr lang="en-US" sz="2100" dirty="0">
                <a:cs typeface="Times New Roman" panose="02020603050405020304" pitchFamily="18" charset="0"/>
                <a:hlinkClick r:id="rId4"/>
              </a:rPr>
              <a:t> 2014</a:t>
            </a:r>
            <a:r>
              <a:rPr lang="en-US" sz="2100" dirty="0">
                <a:cs typeface="Times New Roman" panose="02020603050405020304" pitchFamily="18" charset="0"/>
              </a:rPr>
              <a:t>). </a:t>
            </a:r>
          </a:p>
          <a:p>
            <a:pPr lvl="1">
              <a:lnSpc>
                <a:spcPct val="125000"/>
              </a:lnSpc>
            </a:pPr>
            <a:endParaRPr lang="en-US" sz="2100" dirty="0">
              <a:cs typeface="Times New Roman" panose="02020603050405020304" pitchFamily="18" charset="0"/>
            </a:endParaRPr>
          </a:p>
          <a:p>
            <a:pPr>
              <a:lnSpc>
                <a:spcPct val="125000"/>
              </a:lnSpc>
            </a:pPr>
            <a:r>
              <a:rPr lang="en-US" sz="2100" dirty="0">
                <a:solidFill>
                  <a:srgbClr val="0070C0"/>
                </a:solidFill>
                <a:cs typeface="Times New Roman" panose="02020603050405020304" pitchFamily="18" charset="0"/>
              </a:rPr>
              <a:t>Most economic analyses use measures of willingness to pay rather than willingness to accept.  </a:t>
            </a:r>
          </a:p>
        </p:txBody>
      </p:sp>
      <p:sp>
        <p:nvSpPr>
          <p:cNvPr id="2" name="Title 2">
            <a:extLst>
              <a:ext uri="{FF2B5EF4-FFF2-40B4-BE49-F238E27FC236}">
                <a16:creationId xmlns:a16="http://schemas.microsoft.com/office/drawing/2014/main" id="{CFEDAC71-D1B6-05BC-DB19-BF4BE647D0ED}"/>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Tree>
    <p:custDataLst>
      <p:tags r:id="rId1"/>
    </p:custDataLst>
    <p:extLst>
      <p:ext uri="{BB962C8B-B14F-4D97-AF65-F5344CB8AC3E}">
        <p14:creationId xmlns:p14="http://schemas.microsoft.com/office/powerpoint/2010/main" val="331498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1623317" y="1579968"/>
            <a:ext cx="9086178" cy="450597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Costs include those to firms, consumers, state and local governments, and in some cases members of the public who must read new rules.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Capital costs</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Installing new compliance technologies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 Labor Costs</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Companies hiring new workers to install compliance technologies</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State governments reading new regulations and enforcing them</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Legal costs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Operation and Maintenance costs</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Electricity and ongoing labor for pollution abatement</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Lost time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Cost Categories</a:t>
            </a:r>
          </a:p>
        </p:txBody>
      </p:sp>
    </p:spTree>
    <p:custDataLst>
      <p:tags r:id="rId1"/>
    </p:custDataLst>
    <p:extLst>
      <p:ext uri="{BB962C8B-B14F-4D97-AF65-F5344CB8AC3E}">
        <p14:creationId xmlns:p14="http://schemas.microsoft.com/office/powerpoint/2010/main" val="3438539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267586" y="1953792"/>
            <a:ext cx="3228134" cy="3698064"/>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The costs are typically estimated by </a:t>
            </a:r>
            <a:r>
              <a:rPr lang="en-US" sz="2100" dirty="0">
                <a:solidFill>
                  <a:srgbClr val="0070C0"/>
                </a:solidFill>
                <a:cs typeface="Times New Roman" panose="02020603050405020304" pitchFamily="18" charset="0"/>
              </a:rPr>
              <a:t>survey</a:t>
            </a:r>
            <a:r>
              <a:rPr lang="en-US" sz="2100" dirty="0">
                <a:cs typeface="Times New Roman" panose="02020603050405020304" pitchFamily="18" charset="0"/>
              </a:rPr>
              <a:t> where firms are asked their compliance costs. </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In some cases, </a:t>
            </a:r>
            <a:r>
              <a:rPr lang="en-US" sz="2100" dirty="0">
                <a:solidFill>
                  <a:srgbClr val="0070C0"/>
                </a:solidFill>
                <a:cs typeface="Times New Roman" panose="02020603050405020304" pitchFamily="18" charset="0"/>
              </a:rPr>
              <a:t>engineering models</a:t>
            </a:r>
            <a:r>
              <a:rPr lang="en-US" sz="2100" dirty="0">
                <a:cs typeface="Times New Roman" panose="02020603050405020304" pitchFamily="18" charset="0"/>
              </a:rPr>
              <a:t> need to be applied given complexity of abatement technologies.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How do we Measure Costs?</a:t>
            </a:r>
          </a:p>
        </p:txBody>
      </p:sp>
      <p:pic>
        <p:nvPicPr>
          <p:cNvPr id="3" name="Picture 2">
            <a:extLst>
              <a:ext uri="{FF2B5EF4-FFF2-40B4-BE49-F238E27FC236}">
                <a16:creationId xmlns:a16="http://schemas.microsoft.com/office/drawing/2014/main" id="{691FF4B2-CB86-CD10-8120-8E65DBE1B2E0}"/>
              </a:ext>
            </a:extLst>
          </p:cNvPr>
          <p:cNvPicPr>
            <a:picLocks noChangeAspect="1"/>
          </p:cNvPicPr>
          <p:nvPr/>
        </p:nvPicPr>
        <p:blipFill>
          <a:blip r:embed="rId4"/>
          <a:stretch>
            <a:fillRect/>
          </a:stretch>
        </p:blipFill>
        <p:spPr>
          <a:xfrm>
            <a:off x="3598461" y="1448657"/>
            <a:ext cx="8511345" cy="4304871"/>
          </a:xfrm>
          <a:prstGeom prst="rect">
            <a:avLst/>
          </a:prstGeom>
        </p:spPr>
      </p:pic>
      <p:sp>
        <p:nvSpPr>
          <p:cNvPr id="2" name="TextBox 1">
            <a:extLst>
              <a:ext uri="{FF2B5EF4-FFF2-40B4-BE49-F238E27FC236}">
                <a16:creationId xmlns:a16="http://schemas.microsoft.com/office/drawing/2014/main" id="{56328D34-B1A6-11B5-DFEC-1E9614364033}"/>
              </a:ext>
            </a:extLst>
          </p:cNvPr>
          <p:cNvSpPr txBox="1"/>
          <p:nvPr/>
        </p:nvSpPr>
        <p:spPr>
          <a:xfrm>
            <a:off x="3678148" y="5753528"/>
            <a:ext cx="8264766" cy="685059"/>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Cost elements included in an analysis of the costs of treating nitrates in drinking water (see </a:t>
            </a:r>
            <a:r>
              <a:rPr lang="en-US" sz="1600" dirty="0">
                <a:cs typeface="Times New Roman" panose="02020603050405020304" pitchFamily="18" charset="0"/>
                <a:hlinkClick r:id="rId5"/>
              </a:rPr>
              <a:t>Khera et al. 2021</a:t>
            </a:r>
            <a:r>
              <a:rPr lang="en-US" sz="1600" dirty="0">
                <a:cs typeface="Times New Roman" panose="02020603050405020304" pitchFamily="18" charset="0"/>
              </a:rPr>
              <a:t>)</a:t>
            </a:r>
            <a:r>
              <a:rPr lang="en-US" sz="1600" dirty="0">
                <a:cs typeface="Calibri Light" panose="020F0302020204030204" pitchFamily="34" charset="0"/>
              </a:rPr>
              <a:t>.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96799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44988" y="1563375"/>
            <a:ext cx="5177718"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a:t>
            </a:r>
            <a:r>
              <a:rPr lang="en-US" sz="2100" dirty="0">
                <a:cs typeface="Times New Roman" panose="02020603050405020304" pitchFamily="18" charset="0"/>
                <a:hlinkClick r:id="rId4"/>
              </a:rPr>
              <a:t>Work Breakdown Structure</a:t>
            </a:r>
            <a:r>
              <a:rPr lang="en-US" sz="2100" dirty="0">
                <a:cs typeface="Times New Roman" panose="02020603050405020304" pitchFamily="18" charset="0"/>
              </a:rPr>
              <a:t> model for reverse osmosis and nanofiltration.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Engineering Cost Model </a:t>
            </a:r>
          </a:p>
        </p:txBody>
      </p:sp>
      <p:pic>
        <p:nvPicPr>
          <p:cNvPr id="4" name="Picture 3">
            <a:extLst>
              <a:ext uri="{FF2B5EF4-FFF2-40B4-BE49-F238E27FC236}">
                <a16:creationId xmlns:a16="http://schemas.microsoft.com/office/drawing/2014/main" id="{FE76DB9D-639B-2662-BFB6-C2C40F4C39D9}"/>
              </a:ext>
            </a:extLst>
          </p:cNvPr>
          <p:cNvPicPr>
            <a:picLocks noChangeAspect="1"/>
          </p:cNvPicPr>
          <p:nvPr/>
        </p:nvPicPr>
        <p:blipFill>
          <a:blip r:embed="rId5"/>
          <a:stretch>
            <a:fillRect/>
          </a:stretch>
        </p:blipFill>
        <p:spPr>
          <a:xfrm>
            <a:off x="6266160" y="1432614"/>
            <a:ext cx="5813681" cy="4402476"/>
          </a:xfrm>
          <a:prstGeom prst="rect">
            <a:avLst/>
          </a:prstGeom>
        </p:spPr>
      </p:pic>
      <p:pic>
        <p:nvPicPr>
          <p:cNvPr id="6" name="Picture 5">
            <a:extLst>
              <a:ext uri="{FF2B5EF4-FFF2-40B4-BE49-F238E27FC236}">
                <a16:creationId xmlns:a16="http://schemas.microsoft.com/office/drawing/2014/main" id="{28C6D948-95F6-255B-37A2-7FBC057FCA44}"/>
              </a:ext>
            </a:extLst>
          </p:cNvPr>
          <p:cNvPicPr>
            <a:picLocks noChangeAspect="1"/>
          </p:cNvPicPr>
          <p:nvPr/>
        </p:nvPicPr>
        <p:blipFill>
          <a:blip r:embed="rId6"/>
          <a:stretch>
            <a:fillRect/>
          </a:stretch>
        </p:blipFill>
        <p:spPr>
          <a:xfrm>
            <a:off x="112159" y="3026779"/>
            <a:ext cx="6214893" cy="2103961"/>
          </a:xfrm>
          <a:prstGeom prst="rect">
            <a:avLst/>
          </a:prstGeom>
        </p:spPr>
      </p:pic>
    </p:spTree>
    <p:custDataLst>
      <p:tags r:id="rId1"/>
    </p:custDataLst>
    <p:extLst>
      <p:ext uri="{BB962C8B-B14F-4D97-AF65-F5344CB8AC3E}">
        <p14:creationId xmlns:p14="http://schemas.microsoft.com/office/powerpoint/2010/main" val="273680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n-lt"/>
                <a:ea typeface="Cambria" panose="02040503050406030204" pitchFamily="18" charset="0"/>
              </a:rPr>
              <a:t>Part 1: Foundations</a:t>
            </a:r>
          </a:p>
        </p:txBody>
      </p:sp>
    </p:spTree>
    <p:extLst>
      <p:ext uri="{BB962C8B-B14F-4D97-AF65-F5344CB8AC3E}">
        <p14:creationId xmlns:p14="http://schemas.microsoft.com/office/powerpoint/2010/main" val="423100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Are Cost Estimates Accurate?</a:t>
            </a:r>
          </a:p>
        </p:txBody>
      </p:sp>
      <p:pic>
        <p:nvPicPr>
          <p:cNvPr id="3" name="Picture 2">
            <a:extLst>
              <a:ext uri="{FF2B5EF4-FFF2-40B4-BE49-F238E27FC236}">
                <a16:creationId xmlns:a16="http://schemas.microsoft.com/office/drawing/2014/main" id="{ACCB6C49-FECE-11C9-93A1-A4089E6E52FB}"/>
              </a:ext>
            </a:extLst>
          </p:cNvPr>
          <p:cNvPicPr>
            <a:picLocks noChangeAspect="1"/>
          </p:cNvPicPr>
          <p:nvPr/>
        </p:nvPicPr>
        <p:blipFill>
          <a:blip r:embed="rId4"/>
          <a:stretch>
            <a:fillRect/>
          </a:stretch>
        </p:blipFill>
        <p:spPr>
          <a:xfrm>
            <a:off x="5747870" y="1111893"/>
            <a:ext cx="5860676" cy="5097932"/>
          </a:xfrm>
          <a:prstGeom prst="rect">
            <a:avLst/>
          </a:prstGeom>
        </p:spPr>
      </p:pic>
      <p:sp>
        <p:nvSpPr>
          <p:cNvPr id="4" name="TextBox 3">
            <a:extLst>
              <a:ext uri="{FF2B5EF4-FFF2-40B4-BE49-F238E27FC236}">
                <a16:creationId xmlns:a16="http://schemas.microsoft.com/office/drawing/2014/main" id="{5552822E-EFD9-20D9-EBB4-C6DDAB8D9B77}"/>
              </a:ext>
            </a:extLst>
          </p:cNvPr>
          <p:cNvSpPr txBox="1"/>
          <p:nvPr/>
        </p:nvSpPr>
        <p:spPr>
          <a:xfrm>
            <a:off x="905002" y="2215784"/>
            <a:ext cx="3553982" cy="289015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Engineering cost models for drinking water treatment are off by -30% to 50% (</a:t>
            </a:r>
            <a:r>
              <a:rPr lang="en-US" sz="2100" dirty="0">
                <a:cs typeface="Times New Roman" panose="02020603050405020304" pitchFamily="18" charset="0"/>
                <a:hlinkClick r:id="rId5"/>
              </a:rPr>
              <a:t>Price and </a:t>
            </a:r>
            <a:r>
              <a:rPr lang="en-US" sz="2100" dirty="0" err="1">
                <a:cs typeface="Times New Roman" panose="02020603050405020304" pitchFamily="18" charset="0"/>
                <a:hlinkClick r:id="rId5"/>
              </a:rPr>
              <a:t>Heberling</a:t>
            </a:r>
            <a:r>
              <a:rPr lang="en-US" sz="2100" dirty="0">
                <a:cs typeface="Times New Roman" panose="02020603050405020304" pitchFamily="18" charset="0"/>
                <a:hlinkClick r:id="rId5"/>
              </a:rPr>
              <a:t>, 2018</a:t>
            </a:r>
            <a:r>
              <a:rPr lang="en-US" sz="2100" dirty="0">
                <a:cs typeface="Times New Roman" panose="02020603050405020304" pitchFamily="18" charset="0"/>
              </a:rPr>
              <a:t>). </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Cost analyses can be biased for many other reasons as well. </a:t>
            </a:r>
          </a:p>
        </p:txBody>
      </p:sp>
      <p:sp>
        <p:nvSpPr>
          <p:cNvPr id="2" name="TextBox 1">
            <a:extLst>
              <a:ext uri="{FF2B5EF4-FFF2-40B4-BE49-F238E27FC236}">
                <a16:creationId xmlns:a16="http://schemas.microsoft.com/office/drawing/2014/main" id="{445F7B25-95B8-2EFA-1320-E487DC8B7786}"/>
              </a:ext>
            </a:extLst>
          </p:cNvPr>
          <p:cNvSpPr txBox="1"/>
          <p:nvPr/>
        </p:nvSpPr>
        <p:spPr>
          <a:xfrm>
            <a:off x="9456505" y="6085092"/>
            <a:ext cx="2486408"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err="1">
                <a:cs typeface="Calibri Light" panose="020F0302020204030204" pitchFamily="34" charset="0"/>
                <a:hlinkClick r:id="rId6"/>
              </a:rPr>
              <a:t>Fraas</a:t>
            </a:r>
            <a:r>
              <a:rPr lang="en-US" sz="1600" dirty="0">
                <a:cs typeface="Calibri Light" panose="020F0302020204030204" pitchFamily="34" charset="0"/>
                <a:hlinkClick r:id="rId6"/>
              </a:rPr>
              <a:t> et al. (2023)</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00176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n-lt"/>
                <a:ea typeface="Cambria" panose="02040503050406030204" pitchFamily="18" charset="0"/>
              </a:rPr>
              <a:t>Part 2: How to Conduct a BCA</a:t>
            </a:r>
          </a:p>
        </p:txBody>
      </p:sp>
    </p:spTree>
    <p:extLst>
      <p:ext uri="{BB962C8B-B14F-4D97-AF65-F5344CB8AC3E}">
        <p14:creationId xmlns:p14="http://schemas.microsoft.com/office/powerpoint/2010/main" val="2806548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FEDAC71-D1B6-05BC-DB19-BF4BE647D0ED}"/>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The General Framework – </a:t>
            </a:r>
            <a:r>
              <a:rPr lang="en-US" sz="4000" dirty="0">
                <a:solidFill>
                  <a:srgbClr val="0070C0"/>
                </a:solidFill>
                <a:latin typeface="+mj-lt"/>
                <a:hlinkClick r:id="rId4"/>
              </a:rPr>
              <a:t>Arrow et al. (1996) </a:t>
            </a:r>
            <a:endParaRPr lang="en-US" sz="4000" dirty="0">
              <a:solidFill>
                <a:srgbClr val="0070C0"/>
              </a:solidFill>
              <a:latin typeface="+mj-lt"/>
            </a:endParaRPr>
          </a:p>
        </p:txBody>
      </p:sp>
      <p:pic>
        <p:nvPicPr>
          <p:cNvPr id="4" name="Picture 3">
            <a:extLst>
              <a:ext uri="{FF2B5EF4-FFF2-40B4-BE49-F238E27FC236}">
                <a16:creationId xmlns:a16="http://schemas.microsoft.com/office/drawing/2014/main" id="{561A8CD9-85DD-52C3-E4E3-883F683602E4}"/>
              </a:ext>
            </a:extLst>
          </p:cNvPr>
          <p:cNvPicPr>
            <a:picLocks noChangeAspect="1"/>
          </p:cNvPicPr>
          <p:nvPr/>
        </p:nvPicPr>
        <p:blipFill>
          <a:blip r:embed="rId5"/>
          <a:stretch>
            <a:fillRect/>
          </a:stretch>
        </p:blipFill>
        <p:spPr>
          <a:xfrm>
            <a:off x="6999169" y="2200103"/>
            <a:ext cx="5115639" cy="2457793"/>
          </a:xfrm>
          <a:prstGeom prst="rect">
            <a:avLst/>
          </a:prstGeom>
        </p:spPr>
      </p:pic>
      <p:sp>
        <p:nvSpPr>
          <p:cNvPr id="7" name="TextBox 6">
            <a:extLst>
              <a:ext uri="{FF2B5EF4-FFF2-40B4-BE49-F238E27FC236}">
                <a16:creationId xmlns:a16="http://schemas.microsoft.com/office/drawing/2014/main" id="{6291C44F-3837-4779-14FE-43D034F0901F}"/>
              </a:ext>
            </a:extLst>
          </p:cNvPr>
          <p:cNvSpPr txBox="1"/>
          <p:nvPr/>
        </p:nvSpPr>
        <p:spPr>
          <a:xfrm>
            <a:off x="534928" y="1589385"/>
            <a:ext cx="6358241" cy="4378378"/>
          </a:xfrm>
          <a:prstGeom prst="rect">
            <a:avLst/>
          </a:prstGeom>
          <a:noFill/>
          <a:effectLst/>
        </p:spPr>
        <p:txBody>
          <a:bodyPr wrap="square" rtlCol="0">
            <a:spAutoFit/>
          </a:bodyPr>
          <a:lstStyle/>
          <a:p>
            <a:pPr>
              <a:lnSpc>
                <a:spcPct val="125000"/>
              </a:lnSpc>
            </a:pPr>
            <a:r>
              <a:rPr lang="en-US" sz="1600" dirty="0"/>
              <a:t>Costs of all federal regulations in 1996 was $200B. Cost effectiveness analysis shows that regulations cost anywhere from $200,000 to $6.3 trillion per life saved. </a:t>
            </a:r>
          </a:p>
          <a:p>
            <a:pPr marL="800100" lvl="1" indent="-342900">
              <a:lnSpc>
                <a:spcPct val="125000"/>
              </a:lnSpc>
              <a:buFont typeface="+mj-lt"/>
              <a:buAutoNum type="arabicParenR"/>
            </a:pPr>
            <a:r>
              <a:rPr lang="en-US" sz="1600" dirty="0"/>
              <a:t>Benefit cost analysis helps elucidate the pros and cons of a policy choice. </a:t>
            </a:r>
          </a:p>
          <a:p>
            <a:pPr marL="800100" lvl="1" indent="-342900">
              <a:lnSpc>
                <a:spcPct val="125000"/>
              </a:lnSpc>
              <a:buFont typeface="+mj-lt"/>
              <a:buAutoNum type="arabicParenR"/>
            </a:pPr>
            <a:r>
              <a:rPr lang="en-US" sz="1600" dirty="0"/>
              <a:t>Laws should not be written to prevent the possibility of considering BCA. </a:t>
            </a:r>
          </a:p>
          <a:p>
            <a:pPr marL="800100" lvl="1" indent="-342900">
              <a:lnSpc>
                <a:spcPct val="125000"/>
              </a:lnSpc>
              <a:buFont typeface="+mj-lt"/>
              <a:buAutoNum type="arabicParenR"/>
            </a:pPr>
            <a:r>
              <a:rPr lang="en-US" sz="1600" dirty="0"/>
              <a:t>BCA should be required for all "major" policies. </a:t>
            </a:r>
          </a:p>
          <a:p>
            <a:pPr marL="800100" lvl="1" indent="-342900">
              <a:lnSpc>
                <a:spcPct val="125000"/>
              </a:lnSpc>
              <a:buFont typeface="+mj-lt"/>
              <a:buAutoNum type="arabicParenR"/>
            </a:pPr>
            <a:r>
              <a:rPr lang="en-US" sz="1600" dirty="0"/>
              <a:t>Agencies should explain why they make decisions that go against BCA but should not be bound by specific benefit-cost tests. </a:t>
            </a:r>
          </a:p>
          <a:p>
            <a:pPr marL="800100" lvl="1" indent="-342900">
              <a:lnSpc>
                <a:spcPct val="125000"/>
              </a:lnSpc>
              <a:buFont typeface="+mj-lt"/>
              <a:buAutoNum type="arabicParenR"/>
            </a:pPr>
            <a:r>
              <a:rPr lang="en-US" sz="1600" dirty="0"/>
              <a:t>BCAs should quantify all benefits and costs if possible.</a:t>
            </a:r>
          </a:p>
          <a:p>
            <a:pPr marL="800100" lvl="1" indent="-342900">
              <a:lnSpc>
                <a:spcPct val="125000"/>
              </a:lnSpc>
              <a:buFont typeface="+mj-lt"/>
              <a:buAutoNum type="arabicParenR"/>
            </a:pPr>
            <a:r>
              <a:rPr lang="en-US" sz="1600" dirty="0"/>
              <a:t>BCAs should provide more external peer review.</a:t>
            </a:r>
          </a:p>
          <a:p>
            <a:pPr marL="800100" lvl="1" indent="-342900">
              <a:lnSpc>
                <a:spcPct val="125000"/>
              </a:lnSpc>
              <a:buFont typeface="+mj-lt"/>
              <a:buAutoNum type="arabicParenR"/>
            </a:pPr>
            <a:r>
              <a:rPr lang="en-US" sz="1600" dirty="0"/>
              <a:t>BCAs should rely on a consistent set of economic assumptions. </a:t>
            </a:r>
          </a:p>
          <a:p>
            <a:pPr marL="800100" lvl="1" indent="-342900">
              <a:lnSpc>
                <a:spcPct val="125000"/>
              </a:lnSpc>
              <a:buFont typeface="+mj-lt"/>
              <a:buAutoNum type="arabicParenR"/>
            </a:pPr>
            <a:r>
              <a:rPr lang="en-US" sz="1600" dirty="0"/>
              <a:t>BCAs should consider distributional consequences. </a:t>
            </a:r>
          </a:p>
        </p:txBody>
      </p:sp>
    </p:spTree>
    <p:custDataLst>
      <p:tags r:id="rId1"/>
    </p:custDataLst>
    <p:extLst>
      <p:ext uri="{BB962C8B-B14F-4D97-AF65-F5344CB8AC3E}">
        <p14:creationId xmlns:p14="http://schemas.microsoft.com/office/powerpoint/2010/main" val="2730696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Key Steps </a:t>
            </a:r>
          </a:p>
        </p:txBody>
      </p:sp>
      <p:pic>
        <p:nvPicPr>
          <p:cNvPr id="3" name="Picture 2">
            <a:extLst>
              <a:ext uri="{FF2B5EF4-FFF2-40B4-BE49-F238E27FC236}">
                <a16:creationId xmlns:a16="http://schemas.microsoft.com/office/drawing/2014/main" id="{6B702D08-EB19-B13B-0D10-6EA7B3A0BEDE}"/>
              </a:ext>
            </a:extLst>
          </p:cNvPr>
          <p:cNvPicPr>
            <a:picLocks noChangeAspect="1"/>
          </p:cNvPicPr>
          <p:nvPr/>
        </p:nvPicPr>
        <p:blipFill rotWithShape="1">
          <a:blip r:embed="rId4"/>
          <a:srcRect l="5992" b="9517"/>
          <a:stretch/>
        </p:blipFill>
        <p:spPr>
          <a:xfrm>
            <a:off x="8842975" y="570579"/>
            <a:ext cx="2866140" cy="3470195"/>
          </a:xfrm>
          <a:prstGeom prst="rect">
            <a:avLst/>
          </a:prstGeom>
        </p:spPr>
      </p:pic>
      <p:sp>
        <p:nvSpPr>
          <p:cNvPr id="6" name="TextBox 5">
            <a:extLst>
              <a:ext uri="{FF2B5EF4-FFF2-40B4-BE49-F238E27FC236}">
                <a16:creationId xmlns:a16="http://schemas.microsoft.com/office/drawing/2014/main" id="{A2F5E1F6-EA06-CB8C-6A4C-34B8B124F4E2}"/>
              </a:ext>
            </a:extLst>
          </p:cNvPr>
          <p:cNvSpPr txBox="1"/>
          <p:nvPr/>
        </p:nvSpPr>
        <p:spPr>
          <a:xfrm>
            <a:off x="8948791" y="4098001"/>
            <a:ext cx="3010327" cy="685059"/>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Guidelines on preparing BCA by Lisa Robinson et al (2019). </a:t>
            </a:r>
            <a:endParaRPr lang="en-US" sz="1600" i="1" dirty="0">
              <a:cs typeface="Calibri Light" panose="020F0302020204030204" pitchFamily="34" charset="0"/>
            </a:endParaRPr>
          </a:p>
        </p:txBody>
      </p:sp>
      <p:pic>
        <p:nvPicPr>
          <p:cNvPr id="8" name="Picture 7">
            <a:extLst>
              <a:ext uri="{FF2B5EF4-FFF2-40B4-BE49-F238E27FC236}">
                <a16:creationId xmlns:a16="http://schemas.microsoft.com/office/drawing/2014/main" id="{86FD102E-FDE9-01AE-F585-376805AFED83}"/>
              </a:ext>
            </a:extLst>
          </p:cNvPr>
          <p:cNvPicPr>
            <a:picLocks noChangeAspect="1"/>
          </p:cNvPicPr>
          <p:nvPr/>
        </p:nvPicPr>
        <p:blipFill>
          <a:blip r:embed="rId6"/>
          <a:stretch>
            <a:fillRect/>
          </a:stretch>
        </p:blipFill>
        <p:spPr>
          <a:xfrm>
            <a:off x="3709313" y="685047"/>
            <a:ext cx="4773373" cy="5487906"/>
          </a:xfrm>
          <a:prstGeom prst="rect">
            <a:avLst/>
          </a:prstGeom>
        </p:spPr>
      </p:pic>
      <p:sp>
        <p:nvSpPr>
          <p:cNvPr id="9" name="TextBox 8">
            <a:extLst>
              <a:ext uri="{FF2B5EF4-FFF2-40B4-BE49-F238E27FC236}">
                <a16:creationId xmlns:a16="http://schemas.microsoft.com/office/drawing/2014/main" id="{DDF0CDCB-81BB-B2EA-6B4D-D7BEC23C3FB7}"/>
              </a:ext>
            </a:extLst>
          </p:cNvPr>
          <p:cNvSpPr txBox="1"/>
          <p:nvPr/>
        </p:nvSpPr>
        <p:spPr>
          <a:xfrm>
            <a:off x="370327" y="2305676"/>
            <a:ext cx="3338986" cy="1274323"/>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good BCA should identify several potential policy options including no policy. </a:t>
            </a:r>
          </a:p>
        </p:txBody>
      </p:sp>
    </p:spTree>
    <p:custDataLst>
      <p:tags r:id="rId1"/>
    </p:custDataLst>
    <p:extLst>
      <p:ext uri="{BB962C8B-B14F-4D97-AF65-F5344CB8AC3E}">
        <p14:creationId xmlns:p14="http://schemas.microsoft.com/office/powerpoint/2010/main" val="3165964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Determining Standing </a:t>
            </a:r>
          </a:p>
        </p:txBody>
      </p:sp>
      <p:pic>
        <p:nvPicPr>
          <p:cNvPr id="3" name="Picture 2">
            <a:extLst>
              <a:ext uri="{FF2B5EF4-FFF2-40B4-BE49-F238E27FC236}">
                <a16:creationId xmlns:a16="http://schemas.microsoft.com/office/drawing/2014/main" id="{3D3150D6-3FEC-5356-17CC-11147C6FBCD5}"/>
              </a:ext>
            </a:extLst>
          </p:cNvPr>
          <p:cNvPicPr>
            <a:picLocks noChangeAspect="1"/>
          </p:cNvPicPr>
          <p:nvPr/>
        </p:nvPicPr>
        <p:blipFill>
          <a:blip r:embed="rId4"/>
          <a:stretch>
            <a:fillRect/>
          </a:stretch>
        </p:blipFill>
        <p:spPr>
          <a:xfrm>
            <a:off x="5504400" y="970337"/>
            <a:ext cx="6237075" cy="4998303"/>
          </a:xfrm>
          <a:prstGeom prst="rect">
            <a:avLst/>
          </a:prstGeom>
        </p:spPr>
      </p:pic>
      <p:sp>
        <p:nvSpPr>
          <p:cNvPr id="4" name="TextBox 3">
            <a:extLst>
              <a:ext uri="{FF2B5EF4-FFF2-40B4-BE49-F238E27FC236}">
                <a16:creationId xmlns:a16="http://schemas.microsoft.com/office/drawing/2014/main" id="{47AA8935-DED4-295B-A724-2976532054FF}"/>
              </a:ext>
            </a:extLst>
          </p:cNvPr>
          <p:cNvSpPr txBox="1"/>
          <p:nvPr/>
        </p:nvSpPr>
        <p:spPr>
          <a:xfrm>
            <a:off x="585627" y="1676391"/>
            <a:ext cx="4541178" cy="329410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Determining “Standing” for an environmental BCA is deciding whose benefits and costs count.</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Jurisdictions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Future generations</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Standing is often informed by legal considerations. </a:t>
            </a:r>
          </a:p>
        </p:txBody>
      </p:sp>
      <p:sp>
        <p:nvSpPr>
          <p:cNvPr id="5" name="TextBox 4">
            <a:extLst>
              <a:ext uri="{FF2B5EF4-FFF2-40B4-BE49-F238E27FC236}">
                <a16:creationId xmlns:a16="http://schemas.microsoft.com/office/drawing/2014/main" id="{DFD71398-A484-92F3-4E54-5689A41F0661}"/>
              </a:ext>
            </a:extLst>
          </p:cNvPr>
          <p:cNvSpPr txBox="1"/>
          <p:nvPr/>
        </p:nvSpPr>
        <p:spPr>
          <a:xfrm>
            <a:off x="6140522" y="5989759"/>
            <a:ext cx="6051478"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Energy Policy Institute at the University of Chicago (2023).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2502341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for Standing – Climate Change</a:t>
            </a:r>
          </a:p>
        </p:txBody>
      </p:sp>
      <p:sp>
        <p:nvSpPr>
          <p:cNvPr id="4" name="TextBox 3">
            <a:extLst>
              <a:ext uri="{FF2B5EF4-FFF2-40B4-BE49-F238E27FC236}">
                <a16:creationId xmlns:a16="http://schemas.microsoft.com/office/drawing/2014/main" id="{47AA8935-DED4-295B-A724-2976532054FF}"/>
              </a:ext>
            </a:extLst>
          </p:cNvPr>
          <p:cNvSpPr txBox="1"/>
          <p:nvPr/>
        </p:nvSpPr>
        <p:spPr>
          <a:xfrm>
            <a:off x="370327" y="1939428"/>
            <a:ext cx="5019509" cy="3526350"/>
          </a:xfrm>
          <a:prstGeom prst="rect">
            <a:avLst/>
          </a:prstGeom>
          <a:noFill/>
          <a:effectLst/>
        </p:spPr>
        <p:txBody>
          <a:bodyPr wrap="square" rtlCol="0">
            <a:spAutoFit/>
          </a:bodyPr>
          <a:lstStyle/>
          <a:p>
            <a:pPr>
              <a:lnSpc>
                <a:spcPct val="125000"/>
              </a:lnSpc>
            </a:pPr>
            <a:r>
              <a:rPr lang="en-US" sz="2000" dirty="0">
                <a:cs typeface="Times New Roman" panose="02020603050405020304" pitchFamily="18" charset="0"/>
              </a:rPr>
              <a:t>The draft </a:t>
            </a:r>
            <a:r>
              <a:rPr lang="en-US" sz="2000" dirty="0">
                <a:cs typeface="Times New Roman" panose="02020603050405020304" pitchFamily="18" charset="0"/>
                <a:hlinkClick r:id="rId4"/>
              </a:rPr>
              <a:t>Social Cost of Greenhouse Gases report</a:t>
            </a:r>
            <a:r>
              <a:rPr lang="en-US" sz="2000" dirty="0">
                <a:cs typeface="Times New Roman" panose="02020603050405020304" pitchFamily="18" charset="0"/>
              </a:rPr>
              <a:t> incorporates new climate science and increases per ton CO2e damages from $50 to $190.  </a:t>
            </a:r>
          </a:p>
          <a:p>
            <a:pPr marL="800100" lvl="1" indent="-342900">
              <a:lnSpc>
                <a:spcPct val="125000"/>
              </a:lnSpc>
              <a:buFont typeface="Wingdings" panose="05000000000000000000" pitchFamily="2" charset="2"/>
              <a:buChar char="§"/>
            </a:pPr>
            <a:r>
              <a:rPr lang="en-US" sz="2000" dirty="0">
                <a:cs typeface="Times New Roman" panose="02020603050405020304" pitchFamily="18" charset="0"/>
              </a:rPr>
              <a:t>“It is the only federal rule that explicitly puts a value on the lives of non-Americans, and considers the benefits to them of abating climate change.”</a:t>
            </a:r>
          </a:p>
        </p:txBody>
      </p:sp>
      <p:pic>
        <p:nvPicPr>
          <p:cNvPr id="13" name="Picture 12">
            <a:extLst>
              <a:ext uri="{FF2B5EF4-FFF2-40B4-BE49-F238E27FC236}">
                <a16:creationId xmlns:a16="http://schemas.microsoft.com/office/drawing/2014/main" id="{F4714758-4F9C-3215-91F1-CBA3FE9C5EF7}"/>
              </a:ext>
            </a:extLst>
          </p:cNvPr>
          <p:cNvPicPr>
            <a:picLocks noChangeAspect="1"/>
          </p:cNvPicPr>
          <p:nvPr/>
        </p:nvPicPr>
        <p:blipFill>
          <a:blip r:embed="rId5"/>
          <a:stretch>
            <a:fillRect/>
          </a:stretch>
        </p:blipFill>
        <p:spPr>
          <a:xfrm>
            <a:off x="5467075" y="1800266"/>
            <a:ext cx="6201640" cy="3419952"/>
          </a:xfrm>
          <a:prstGeom prst="rect">
            <a:avLst/>
          </a:prstGeom>
        </p:spPr>
      </p:pic>
    </p:spTree>
    <p:custDataLst>
      <p:tags r:id="rId1"/>
    </p:custDataLst>
    <p:extLst>
      <p:ext uri="{BB962C8B-B14F-4D97-AF65-F5344CB8AC3E}">
        <p14:creationId xmlns:p14="http://schemas.microsoft.com/office/powerpoint/2010/main" val="717208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for Standing – Climate Change</a:t>
            </a:r>
          </a:p>
        </p:txBody>
      </p:sp>
      <p:sp>
        <p:nvSpPr>
          <p:cNvPr id="4" name="TextBox 3">
            <a:extLst>
              <a:ext uri="{FF2B5EF4-FFF2-40B4-BE49-F238E27FC236}">
                <a16:creationId xmlns:a16="http://schemas.microsoft.com/office/drawing/2014/main" id="{47AA8935-DED4-295B-A724-2976532054FF}"/>
              </a:ext>
            </a:extLst>
          </p:cNvPr>
          <p:cNvSpPr txBox="1"/>
          <p:nvPr/>
        </p:nvSpPr>
        <p:spPr>
          <a:xfrm>
            <a:off x="490907" y="1778655"/>
            <a:ext cx="5019509" cy="3911071"/>
          </a:xfrm>
          <a:prstGeom prst="rect">
            <a:avLst/>
          </a:prstGeom>
          <a:noFill/>
          <a:effectLst/>
        </p:spPr>
        <p:txBody>
          <a:bodyPr wrap="square" rtlCol="0">
            <a:spAutoFit/>
          </a:bodyPr>
          <a:lstStyle/>
          <a:p>
            <a:pPr>
              <a:lnSpc>
                <a:spcPct val="125000"/>
              </a:lnSpc>
            </a:pPr>
            <a:r>
              <a:rPr lang="en-US" sz="2000" dirty="0">
                <a:cs typeface="Times New Roman" panose="02020603050405020304" pitchFamily="18" charset="0"/>
              </a:rPr>
              <a:t>The draft </a:t>
            </a:r>
            <a:r>
              <a:rPr lang="en-US" sz="2000" dirty="0">
                <a:cs typeface="Times New Roman" panose="02020603050405020304" pitchFamily="18" charset="0"/>
                <a:hlinkClick r:id="rId4"/>
              </a:rPr>
              <a:t>Social Cost of Greenhouse Gases report</a:t>
            </a:r>
            <a:r>
              <a:rPr lang="en-US" sz="2000" dirty="0">
                <a:cs typeface="Times New Roman" panose="02020603050405020304" pitchFamily="18" charset="0"/>
              </a:rPr>
              <a:t> incorporates new climate science and increases per ton CO2e damages from $50 to 190. </a:t>
            </a:r>
          </a:p>
          <a:p>
            <a:pPr marL="800100" lvl="1" indent="-342900">
              <a:lnSpc>
                <a:spcPct val="125000"/>
              </a:lnSpc>
              <a:buFont typeface="Wingdings" panose="05000000000000000000" pitchFamily="2" charset="2"/>
              <a:buChar char="§"/>
            </a:pPr>
            <a:r>
              <a:rPr lang="en-US" sz="2000" dirty="0">
                <a:cs typeface="Times New Roman" panose="02020603050405020304" pitchFamily="18" charset="0"/>
              </a:rPr>
              <a:t>“EPA has chosen to weigh the mortality costs of climate change in proportion to per capita income of the country where someone dies… A German life is worth 12 Cambodian lives.”</a:t>
            </a:r>
          </a:p>
        </p:txBody>
      </p:sp>
      <p:sp>
        <p:nvSpPr>
          <p:cNvPr id="5" name="TextBox 4">
            <a:extLst>
              <a:ext uri="{FF2B5EF4-FFF2-40B4-BE49-F238E27FC236}">
                <a16:creationId xmlns:a16="http://schemas.microsoft.com/office/drawing/2014/main" id="{DFD71398-A484-92F3-4E54-5689A41F0661}"/>
              </a:ext>
            </a:extLst>
          </p:cNvPr>
          <p:cNvSpPr txBox="1"/>
          <p:nvPr/>
        </p:nvSpPr>
        <p:spPr>
          <a:xfrm>
            <a:off x="5605136" y="5859130"/>
            <a:ext cx="6312208"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VOX, The tricky business of putting a dollar value on a human life</a:t>
            </a:r>
            <a:endParaRPr lang="en-US" sz="1600" i="1" dirty="0">
              <a:cs typeface="Calibri Light" panose="020F0302020204030204" pitchFamily="34" charset="0"/>
            </a:endParaRPr>
          </a:p>
        </p:txBody>
      </p:sp>
      <p:pic>
        <p:nvPicPr>
          <p:cNvPr id="8" name="Picture 7">
            <a:extLst>
              <a:ext uri="{FF2B5EF4-FFF2-40B4-BE49-F238E27FC236}">
                <a16:creationId xmlns:a16="http://schemas.microsoft.com/office/drawing/2014/main" id="{35E454B3-A7B9-DC48-9F0F-D23A56E33F82}"/>
              </a:ext>
            </a:extLst>
          </p:cNvPr>
          <p:cNvPicPr>
            <a:picLocks noChangeAspect="1"/>
          </p:cNvPicPr>
          <p:nvPr/>
        </p:nvPicPr>
        <p:blipFill>
          <a:blip r:embed="rId6"/>
          <a:stretch>
            <a:fillRect/>
          </a:stretch>
        </p:blipFill>
        <p:spPr>
          <a:xfrm>
            <a:off x="5697415" y="1314157"/>
            <a:ext cx="6494585" cy="1280361"/>
          </a:xfrm>
          <a:prstGeom prst="rect">
            <a:avLst/>
          </a:prstGeom>
        </p:spPr>
      </p:pic>
      <p:pic>
        <p:nvPicPr>
          <p:cNvPr id="10" name="Picture 9">
            <a:extLst>
              <a:ext uri="{FF2B5EF4-FFF2-40B4-BE49-F238E27FC236}">
                <a16:creationId xmlns:a16="http://schemas.microsoft.com/office/drawing/2014/main" id="{6E168B02-6592-041D-BE5E-D6A63696B660}"/>
              </a:ext>
            </a:extLst>
          </p:cNvPr>
          <p:cNvPicPr>
            <a:picLocks noChangeAspect="1"/>
          </p:cNvPicPr>
          <p:nvPr/>
        </p:nvPicPr>
        <p:blipFill>
          <a:blip r:embed="rId7"/>
          <a:stretch>
            <a:fillRect/>
          </a:stretch>
        </p:blipFill>
        <p:spPr>
          <a:xfrm>
            <a:off x="6096000" y="2612250"/>
            <a:ext cx="4808690" cy="3229147"/>
          </a:xfrm>
          <a:prstGeom prst="rect">
            <a:avLst/>
          </a:prstGeom>
        </p:spPr>
      </p:pic>
    </p:spTree>
    <p:custDataLst>
      <p:tags r:id="rId1"/>
    </p:custDataLst>
    <p:extLst>
      <p:ext uri="{BB962C8B-B14F-4D97-AF65-F5344CB8AC3E}">
        <p14:creationId xmlns:p14="http://schemas.microsoft.com/office/powerpoint/2010/main" val="1896539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The Baseline  </a:t>
            </a:r>
          </a:p>
        </p:txBody>
      </p:sp>
      <p:sp>
        <p:nvSpPr>
          <p:cNvPr id="4" name="TextBox 3">
            <a:extLst>
              <a:ext uri="{FF2B5EF4-FFF2-40B4-BE49-F238E27FC236}">
                <a16:creationId xmlns:a16="http://schemas.microsoft.com/office/drawing/2014/main" id="{FD2DF517-773D-98C4-057A-235811106143}"/>
              </a:ext>
            </a:extLst>
          </p:cNvPr>
          <p:cNvSpPr txBox="1"/>
          <p:nvPr/>
        </p:nvSpPr>
        <p:spPr>
          <a:xfrm>
            <a:off x="626723" y="1333718"/>
            <a:ext cx="8126859" cy="509844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The converse of the policy alternatives is </a:t>
            </a:r>
            <a:r>
              <a:rPr lang="en-US" sz="2100" dirty="0">
                <a:solidFill>
                  <a:srgbClr val="0070C0"/>
                </a:solidFill>
                <a:cs typeface="Times New Roman" panose="02020603050405020304" pitchFamily="18" charset="0"/>
              </a:rPr>
              <a:t>the baseline</a:t>
            </a:r>
            <a:r>
              <a:rPr lang="en-US" sz="2100" dirty="0">
                <a:cs typeface="Times New Roman" panose="02020603050405020304" pitchFamily="18" charset="0"/>
              </a:rPr>
              <a:t>. The baseline is what the world would be like if you did not implement the policy. The </a:t>
            </a:r>
            <a:r>
              <a:rPr lang="en-US" sz="2100" dirty="0">
                <a:solidFill>
                  <a:srgbClr val="0070C0"/>
                </a:solidFill>
                <a:cs typeface="Times New Roman" panose="02020603050405020304" pitchFamily="18" charset="0"/>
              </a:rPr>
              <a:t>policy case </a:t>
            </a:r>
            <a:r>
              <a:rPr lang="en-US" sz="2100" dirty="0">
                <a:cs typeface="Times New Roman" panose="02020603050405020304" pitchFamily="18" charset="0"/>
              </a:rPr>
              <a:t>is the world with the policy. </a:t>
            </a:r>
          </a:p>
          <a:p>
            <a:pPr>
              <a:lnSpc>
                <a:spcPct val="125000"/>
              </a:lnSpc>
            </a:pPr>
            <a:endParaRPr lang="en-US" sz="2100" dirty="0">
              <a:cs typeface="Times New Roman" panose="02020603050405020304" pitchFamily="18" charset="0"/>
            </a:endParaRPr>
          </a:p>
          <a:p>
            <a:r>
              <a:rPr lang="en-US" sz="2000" dirty="0">
                <a:latin typeface="Calibri" panose="020F0502020204030204" pitchFamily="34" charset="0"/>
              </a:rPr>
              <a:t>From </a:t>
            </a:r>
            <a:r>
              <a:rPr lang="en-US" sz="2000" dirty="0">
                <a:latin typeface="Calibri" panose="020F0502020204030204" pitchFamily="34" charset="0"/>
                <a:hlinkClick r:id="rId4"/>
              </a:rPr>
              <a:t>the EPA Guidelines for Economic Analyses</a:t>
            </a:r>
            <a:r>
              <a:rPr lang="en-US" sz="2000" dirty="0">
                <a:latin typeface="Calibri" panose="020F0502020204030204" pitchFamily="34" charset="0"/>
              </a:rPr>
              <a:t>:</a:t>
            </a:r>
          </a:p>
          <a:p>
            <a:pPr lvl="1"/>
            <a:endParaRPr lang="en-US" sz="2200" i="1" dirty="0">
              <a:latin typeface="Calibri" panose="020F0502020204030204" pitchFamily="34" charset="0"/>
            </a:endParaRPr>
          </a:p>
          <a:p>
            <a:pPr lvl="1"/>
            <a:r>
              <a:rPr lang="en-US" sz="2200" i="1" dirty="0">
                <a:latin typeface="Calibri" panose="020F0502020204030204" pitchFamily="34" charset="0"/>
              </a:rPr>
              <a:t>The baseline scenario describes the expected </a:t>
            </a:r>
            <a:r>
              <a:rPr lang="en-US" sz="2200" b="1" i="1" dirty="0">
                <a:latin typeface="Calibri" panose="020F0502020204030204" pitchFamily="34" charset="0"/>
              </a:rPr>
              <a:t>future extent of the environmental problem</a:t>
            </a:r>
            <a:r>
              <a:rPr lang="en-US" sz="2200" i="1" dirty="0">
                <a:latin typeface="Calibri" panose="020F0502020204030204" pitchFamily="34" charset="0"/>
              </a:rPr>
              <a:t> and level of environmental contaminants along with the affected markets and exposed population in the absence of the proposed regulation. While the policy scenario is described in a similar fashion to the baseline, it reflects different environmental and/or market conditions as well as the expected compliance activities to comply with the policy. </a:t>
            </a:r>
          </a:p>
          <a:p>
            <a:pPr>
              <a:lnSpc>
                <a:spcPct val="125000"/>
              </a:lnSpc>
            </a:pPr>
            <a:endParaRPr lang="en-US" sz="2100" dirty="0">
              <a:cs typeface="Times New Roman" panose="02020603050405020304" pitchFamily="18" charset="0"/>
            </a:endParaRPr>
          </a:p>
        </p:txBody>
      </p:sp>
      <p:pic>
        <p:nvPicPr>
          <p:cNvPr id="6" name="Picture 5">
            <a:extLst>
              <a:ext uri="{FF2B5EF4-FFF2-40B4-BE49-F238E27FC236}">
                <a16:creationId xmlns:a16="http://schemas.microsoft.com/office/drawing/2014/main" id="{515F51FD-7433-467F-08DF-28AA3FC04BA4}"/>
              </a:ext>
            </a:extLst>
          </p:cNvPr>
          <p:cNvPicPr>
            <a:picLocks noChangeAspect="1"/>
          </p:cNvPicPr>
          <p:nvPr/>
        </p:nvPicPr>
        <p:blipFill>
          <a:blip r:embed="rId5"/>
          <a:stretch>
            <a:fillRect/>
          </a:stretch>
        </p:blipFill>
        <p:spPr>
          <a:xfrm>
            <a:off x="8948791" y="1692136"/>
            <a:ext cx="3077004" cy="3781953"/>
          </a:xfrm>
          <a:prstGeom prst="rect">
            <a:avLst/>
          </a:prstGeom>
        </p:spPr>
      </p:pic>
    </p:spTree>
    <p:custDataLst>
      <p:tags r:id="rId1"/>
    </p:custDataLst>
    <p:extLst>
      <p:ext uri="{BB962C8B-B14F-4D97-AF65-F5344CB8AC3E}">
        <p14:creationId xmlns:p14="http://schemas.microsoft.com/office/powerpoint/2010/main" val="346819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What is the Purpose of a Baseline?</a:t>
            </a:r>
          </a:p>
        </p:txBody>
      </p:sp>
      <p:sp>
        <p:nvSpPr>
          <p:cNvPr id="4" name="TextBox 3">
            <a:extLst>
              <a:ext uri="{FF2B5EF4-FFF2-40B4-BE49-F238E27FC236}">
                <a16:creationId xmlns:a16="http://schemas.microsoft.com/office/drawing/2014/main" id="{FD2DF517-773D-98C4-057A-235811106143}"/>
              </a:ext>
            </a:extLst>
          </p:cNvPr>
          <p:cNvSpPr txBox="1"/>
          <p:nvPr/>
        </p:nvSpPr>
        <p:spPr>
          <a:xfrm>
            <a:off x="667819" y="1650191"/>
            <a:ext cx="8126859" cy="4064959"/>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Suppose you are conducting a benefit-cost analysis for some set of policy options, then you need a reference scenario against which you are measuring the costs and benefits.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You don’t want to compare the “world before” and the “world after” the policy. Many things will likely change.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You need a world “with the policy” and a “world without the policy.” </a:t>
            </a:r>
          </a:p>
          <a:p>
            <a:pPr lvl="1">
              <a:lnSpc>
                <a:spcPct val="125000"/>
              </a:lnSpc>
            </a:pPr>
            <a:endParaRPr lang="en-US" sz="2100" dirty="0">
              <a:cs typeface="Times New Roman" panose="02020603050405020304" pitchFamily="18" charset="0"/>
            </a:endParaRPr>
          </a:p>
          <a:p>
            <a:pPr>
              <a:lnSpc>
                <a:spcPct val="125000"/>
              </a:lnSpc>
            </a:pPr>
            <a:r>
              <a:rPr lang="en-US" sz="2000" b="1" i="1" dirty="0"/>
              <a:t>Both benefits and costs must be estimated using </a:t>
            </a:r>
            <a:r>
              <a:rPr lang="en-US" sz="2000" b="1" i="1" u="sng" dirty="0"/>
              <a:t>exactly</a:t>
            </a:r>
            <a:r>
              <a:rPr lang="en-US" sz="2000" b="1" i="1" dirty="0"/>
              <a:t> the same baseline assumptions in the baseline and policy scenarios</a:t>
            </a:r>
            <a:r>
              <a:rPr lang="en-US" sz="2000" dirty="0"/>
              <a:t>.</a:t>
            </a:r>
          </a:p>
        </p:txBody>
      </p:sp>
      <p:pic>
        <p:nvPicPr>
          <p:cNvPr id="6" name="Picture 5">
            <a:extLst>
              <a:ext uri="{FF2B5EF4-FFF2-40B4-BE49-F238E27FC236}">
                <a16:creationId xmlns:a16="http://schemas.microsoft.com/office/drawing/2014/main" id="{515F51FD-7433-467F-08DF-28AA3FC04BA4}"/>
              </a:ext>
            </a:extLst>
          </p:cNvPr>
          <p:cNvPicPr>
            <a:picLocks noChangeAspect="1"/>
          </p:cNvPicPr>
          <p:nvPr/>
        </p:nvPicPr>
        <p:blipFill>
          <a:blip r:embed="rId4"/>
          <a:stretch>
            <a:fillRect/>
          </a:stretch>
        </p:blipFill>
        <p:spPr>
          <a:xfrm>
            <a:off x="8948791" y="1650191"/>
            <a:ext cx="3077004" cy="3781953"/>
          </a:xfrm>
          <a:prstGeom prst="rect">
            <a:avLst/>
          </a:prstGeom>
        </p:spPr>
      </p:pic>
    </p:spTree>
    <p:custDataLst>
      <p:tags r:id="rId1"/>
    </p:custDataLst>
    <p:extLst>
      <p:ext uri="{BB962C8B-B14F-4D97-AF65-F5344CB8AC3E}">
        <p14:creationId xmlns:p14="http://schemas.microsoft.com/office/powerpoint/2010/main" val="4293779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How does one construct a baseline?</a:t>
            </a:r>
          </a:p>
        </p:txBody>
      </p:sp>
      <p:pic>
        <p:nvPicPr>
          <p:cNvPr id="3" name="Picture 2">
            <a:extLst>
              <a:ext uri="{FF2B5EF4-FFF2-40B4-BE49-F238E27FC236}">
                <a16:creationId xmlns:a16="http://schemas.microsoft.com/office/drawing/2014/main" id="{993F6FAE-6B2C-F1D5-4749-C8260B10FB97}"/>
              </a:ext>
            </a:extLst>
          </p:cNvPr>
          <p:cNvPicPr>
            <a:picLocks noChangeAspect="1"/>
          </p:cNvPicPr>
          <p:nvPr/>
        </p:nvPicPr>
        <p:blipFill>
          <a:blip r:embed="rId4"/>
          <a:stretch>
            <a:fillRect/>
          </a:stretch>
        </p:blipFill>
        <p:spPr>
          <a:xfrm>
            <a:off x="764170" y="2395865"/>
            <a:ext cx="2629267" cy="2210108"/>
          </a:xfrm>
          <a:prstGeom prst="rect">
            <a:avLst/>
          </a:prstGeom>
        </p:spPr>
      </p:pic>
      <p:sp>
        <p:nvSpPr>
          <p:cNvPr id="5" name="TextBox 4">
            <a:extLst>
              <a:ext uri="{FF2B5EF4-FFF2-40B4-BE49-F238E27FC236}">
                <a16:creationId xmlns:a16="http://schemas.microsoft.com/office/drawing/2014/main" id="{69BDC7B0-2C8D-A68E-7B8C-BF8292E382E9}"/>
              </a:ext>
            </a:extLst>
          </p:cNvPr>
          <p:cNvSpPr txBox="1"/>
          <p:nvPr/>
        </p:nvSpPr>
        <p:spPr>
          <a:xfrm>
            <a:off x="1133580" y="1929455"/>
            <a:ext cx="1890446" cy="46641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Current period</a:t>
            </a:r>
            <a:endParaRPr lang="en-US" sz="2000" dirty="0"/>
          </a:p>
        </p:txBody>
      </p:sp>
      <p:pic>
        <p:nvPicPr>
          <p:cNvPr id="8" name="Picture 7">
            <a:extLst>
              <a:ext uri="{FF2B5EF4-FFF2-40B4-BE49-F238E27FC236}">
                <a16:creationId xmlns:a16="http://schemas.microsoft.com/office/drawing/2014/main" id="{4DAEB519-5CF2-444A-198F-2C7D07B94B0E}"/>
              </a:ext>
            </a:extLst>
          </p:cNvPr>
          <p:cNvPicPr>
            <a:picLocks noChangeAspect="1"/>
          </p:cNvPicPr>
          <p:nvPr/>
        </p:nvPicPr>
        <p:blipFill>
          <a:blip r:embed="rId5"/>
          <a:stretch>
            <a:fillRect/>
          </a:stretch>
        </p:blipFill>
        <p:spPr>
          <a:xfrm>
            <a:off x="8398025" y="970337"/>
            <a:ext cx="2486372" cy="1686160"/>
          </a:xfrm>
          <a:prstGeom prst="rect">
            <a:avLst/>
          </a:prstGeom>
        </p:spPr>
      </p:pic>
      <p:pic>
        <p:nvPicPr>
          <p:cNvPr id="10" name="Picture 9">
            <a:extLst>
              <a:ext uri="{FF2B5EF4-FFF2-40B4-BE49-F238E27FC236}">
                <a16:creationId xmlns:a16="http://schemas.microsoft.com/office/drawing/2014/main" id="{6D2F2AA1-8A53-6A0A-51A6-D6E985ED4844}"/>
              </a:ext>
            </a:extLst>
          </p:cNvPr>
          <p:cNvPicPr>
            <a:picLocks noChangeAspect="1"/>
          </p:cNvPicPr>
          <p:nvPr/>
        </p:nvPicPr>
        <p:blipFill>
          <a:blip r:embed="rId6"/>
          <a:stretch>
            <a:fillRect/>
          </a:stretch>
        </p:blipFill>
        <p:spPr>
          <a:xfrm>
            <a:off x="8398025" y="4605973"/>
            <a:ext cx="2514951" cy="1686160"/>
          </a:xfrm>
          <a:prstGeom prst="rect">
            <a:avLst/>
          </a:prstGeom>
        </p:spPr>
      </p:pic>
      <p:sp>
        <p:nvSpPr>
          <p:cNvPr id="12" name="TextBox 11">
            <a:extLst>
              <a:ext uri="{FF2B5EF4-FFF2-40B4-BE49-F238E27FC236}">
                <a16:creationId xmlns:a16="http://schemas.microsoft.com/office/drawing/2014/main" id="{5AE22F65-2C4B-5313-F1A7-781AE695A4DC}"/>
              </a:ext>
            </a:extLst>
          </p:cNvPr>
          <p:cNvSpPr txBox="1"/>
          <p:nvPr/>
        </p:nvSpPr>
        <p:spPr>
          <a:xfrm>
            <a:off x="8611454" y="99457"/>
            <a:ext cx="1890446"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Future period – No regulation</a:t>
            </a:r>
            <a:endParaRPr lang="en-US" sz="2000" dirty="0"/>
          </a:p>
        </p:txBody>
      </p:sp>
      <p:sp>
        <p:nvSpPr>
          <p:cNvPr id="13" name="TextBox 12">
            <a:extLst>
              <a:ext uri="{FF2B5EF4-FFF2-40B4-BE49-F238E27FC236}">
                <a16:creationId xmlns:a16="http://schemas.microsoft.com/office/drawing/2014/main" id="{363FAFAA-A32C-2E37-C0BF-D808D127D728}"/>
              </a:ext>
            </a:extLst>
          </p:cNvPr>
          <p:cNvSpPr txBox="1"/>
          <p:nvPr/>
        </p:nvSpPr>
        <p:spPr>
          <a:xfrm>
            <a:off x="8695988" y="3642329"/>
            <a:ext cx="1890446"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Future period –Regulation</a:t>
            </a:r>
            <a:endParaRPr lang="en-US" sz="2000" dirty="0"/>
          </a:p>
        </p:txBody>
      </p:sp>
      <p:cxnSp>
        <p:nvCxnSpPr>
          <p:cNvPr id="14" name="Straight Arrow Connector 13">
            <a:extLst>
              <a:ext uri="{FF2B5EF4-FFF2-40B4-BE49-F238E27FC236}">
                <a16:creationId xmlns:a16="http://schemas.microsoft.com/office/drawing/2014/main" id="{6D23896E-0EC3-5557-EE84-4F3690831807}"/>
              </a:ext>
            </a:extLst>
          </p:cNvPr>
          <p:cNvCxnSpPr>
            <a:cxnSpLocks/>
          </p:cNvCxnSpPr>
          <p:nvPr/>
        </p:nvCxnSpPr>
        <p:spPr>
          <a:xfrm flipV="1">
            <a:off x="3513762" y="2024009"/>
            <a:ext cx="4664467" cy="16183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EF4B57-77FF-ADF5-0B6E-A12E95B21909}"/>
              </a:ext>
            </a:extLst>
          </p:cNvPr>
          <p:cNvCxnSpPr>
            <a:cxnSpLocks/>
          </p:cNvCxnSpPr>
          <p:nvPr/>
        </p:nvCxnSpPr>
        <p:spPr>
          <a:xfrm>
            <a:off x="3496013" y="3642329"/>
            <a:ext cx="4805506" cy="17824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9EEB432-C31C-105D-FF83-54D764A1311E}"/>
              </a:ext>
            </a:extLst>
          </p:cNvPr>
          <p:cNvSpPr/>
          <p:nvPr/>
        </p:nvSpPr>
        <p:spPr>
          <a:xfrm>
            <a:off x="3983299" y="2404818"/>
            <a:ext cx="2772144" cy="25018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536FB15-50BB-88B6-CC8E-E5005ADF5504}"/>
              </a:ext>
            </a:extLst>
          </p:cNvPr>
          <p:cNvSpPr txBox="1"/>
          <p:nvPr/>
        </p:nvSpPr>
        <p:spPr>
          <a:xfrm>
            <a:off x="3977519" y="2487148"/>
            <a:ext cx="2809524" cy="2910797"/>
          </a:xfrm>
          <a:prstGeom prst="rect">
            <a:avLst/>
          </a:prstGeom>
          <a:noFill/>
          <a:effectLst/>
        </p:spPr>
        <p:txBody>
          <a:bodyPr wrap="square" rtlCol="0">
            <a:spAutoFit/>
          </a:bodyPr>
          <a:lstStyle/>
          <a:p>
            <a:pPr marL="342900" indent="-342900">
              <a:lnSpc>
                <a:spcPct val="125000"/>
              </a:lnSpc>
              <a:buFont typeface="Arial" panose="020B0604020202020204" pitchFamily="34" charset="0"/>
              <a:buChar char="•"/>
            </a:pPr>
            <a:r>
              <a:rPr lang="en-US" dirty="0"/>
              <a:t>Demographic changes</a:t>
            </a:r>
          </a:p>
          <a:p>
            <a:pPr marL="342900" indent="-342900">
              <a:lnSpc>
                <a:spcPct val="125000"/>
              </a:lnSpc>
              <a:buFont typeface="Arial" panose="020B0604020202020204" pitchFamily="34" charset="0"/>
              <a:buChar char="•"/>
            </a:pPr>
            <a:r>
              <a:rPr lang="en-US" dirty="0"/>
              <a:t>Regulatory changes</a:t>
            </a:r>
          </a:p>
          <a:p>
            <a:pPr marL="342900" indent="-342900">
              <a:lnSpc>
                <a:spcPct val="125000"/>
              </a:lnSpc>
              <a:buFont typeface="Arial" panose="020B0604020202020204" pitchFamily="34" charset="0"/>
              <a:buChar char="•"/>
            </a:pPr>
            <a:r>
              <a:rPr lang="en-US" dirty="0"/>
              <a:t>Technological changes</a:t>
            </a:r>
          </a:p>
          <a:p>
            <a:pPr marL="342900" indent="-342900">
              <a:lnSpc>
                <a:spcPct val="125000"/>
              </a:lnSpc>
              <a:buFont typeface="Arial" panose="020B0604020202020204" pitchFamily="34" charset="0"/>
              <a:buChar char="•"/>
            </a:pPr>
            <a:r>
              <a:rPr lang="en-US" dirty="0"/>
              <a:t>Consumer behavioral changes</a:t>
            </a:r>
          </a:p>
          <a:p>
            <a:pPr marL="342900" indent="-342900">
              <a:lnSpc>
                <a:spcPct val="125000"/>
              </a:lnSpc>
              <a:buFont typeface="Arial" panose="020B0604020202020204" pitchFamily="34" charset="0"/>
              <a:buChar char="•"/>
            </a:pPr>
            <a:r>
              <a:rPr lang="en-US" dirty="0"/>
              <a:t>Others?</a:t>
            </a:r>
          </a:p>
          <a:p>
            <a:pPr marL="342900" indent="-342900">
              <a:lnSpc>
                <a:spcPct val="125000"/>
              </a:lnSpc>
              <a:buFont typeface="Arial" panose="020B0604020202020204" pitchFamily="34" charset="0"/>
              <a:buChar char="•"/>
            </a:pPr>
            <a:endParaRPr lang="en-US" sz="2000" dirty="0"/>
          </a:p>
          <a:p>
            <a:pPr marL="342900" indent="-342900">
              <a:lnSpc>
                <a:spcPct val="125000"/>
              </a:lnSpc>
              <a:buFont typeface="Arial" panose="020B0604020202020204" pitchFamily="34" charset="0"/>
              <a:buChar char="•"/>
            </a:pPr>
            <a:endParaRPr lang="en-US" sz="2000" dirty="0"/>
          </a:p>
        </p:txBody>
      </p:sp>
      <p:sp>
        <p:nvSpPr>
          <p:cNvPr id="22" name="Rectangle 21">
            <a:extLst>
              <a:ext uri="{FF2B5EF4-FFF2-40B4-BE49-F238E27FC236}">
                <a16:creationId xmlns:a16="http://schemas.microsoft.com/office/drawing/2014/main" id="{A7962FD4-D1FE-3F5A-9138-9392F550B567}"/>
              </a:ext>
            </a:extLst>
          </p:cNvPr>
          <p:cNvSpPr/>
          <p:nvPr/>
        </p:nvSpPr>
        <p:spPr>
          <a:xfrm>
            <a:off x="692269" y="4726111"/>
            <a:ext cx="2629267" cy="15971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Current environmental problem</a:t>
            </a:r>
          </a:p>
          <a:p>
            <a:pPr marL="285750" indent="-285750">
              <a:buFont typeface="Arial" panose="020B0604020202020204" pitchFamily="34" charset="0"/>
              <a:buChar char="•"/>
            </a:pPr>
            <a:r>
              <a:rPr lang="en-US" dirty="0">
                <a:solidFill>
                  <a:schemeClr val="tx1"/>
                </a:solidFill>
              </a:rPr>
              <a:t>Affected markets, consumers, governments</a:t>
            </a:r>
          </a:p>
        </p:txBody>
      </p:sp>
    </p:spTree>
    <p:custDataLst>
      <p:tags r:id="rId1"/>
    </p:custDataLst>
    <p:extLst>
      <p:ext uri="{BB962C8B-B14F-4D97-AF65-F5344CB8AC3E}">
        <p14:creationId xmlns:p14="http://schemas.microsoft.com/office/powerpoint/2010/main" val="213109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9914104" cy="450597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benefit cost analysis (BCA) quantifies the benefits and costs of a policy proposal and some alternatives. It is one part of a complete economic analysis. A regulatory impact analysis can also include:</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Distributional analysis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Environmental Justice analysis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Small business analysis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Cost effectiveness analysis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Others</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Of course, economics and BCA is just one criteria by which to assess policy.</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Ethics, legality, feasibility, compliance incentives</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 Cost Analysis Overview</a:t>
            </a:r>
          </a:p>
        </p:txBody>
      </p:sp>
    </p:spTree>
    <p:custDataLst>
      <p:tags r:id="rId1"/>
    </p:custDataLst>
    <p:extLst>
      <p:ext uri="{BB962C8B-B14F-4D97-AF65-F5344CB8AC3E}">
        <p14:creationId xmlns:p14="http://schemas.microsoft.com/office/powerpoint/2010/main" val="3594133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93630" y="272445"/>
            <a:ext cx="5855812" cy="11876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Comparing the Baseline to the Policy Scenario</a:t>
            </a:r>
          </a:p>
        </p:txBody>
      </p:sp>
      <p:pic>
        <p:nvPicPr>
          <p:cNvPr id="3" name="Picture 2">
            <a:extLst>
              <a:ext uri="{FF2B5EF4-FFF2-40B4-BE49-F238E27FC236}">
                <a16:creationId xmlns:a16="http://schemas.microsoft.com/office/drawing/2014/main" id="{993F6FAE-6B2C-F1D5-4749-C8260B10FB97}"/>
              </a:ext>
            </a:extLst>
          </p:cNvPr>
          <p:cNvPicPr>
            <a:picLocks noChangeAspect="1"/>
          </p:cNvPicPr>
          <p:nvPr/>
        </p:nvPicPr>
        <p:blipFill>
          <a:blip r:embed="rId4"/>
          <a:stretch>
            <a:fillRect/>
          </a:stretch>
        </p:blipFill>
        <p:spPr>
          <a:xfrm>
            <a:off x="764170" y="2395865"/>
            <a:ext cx="2629267" cy="2210108"/>
          </a:xfrm>
          <a:prstGeom prst="rect">
            <a:avLst/>
          </a:prstGeom>
        </p:spPr>
      </p:pic>
      <p:sp>
        <p:nvSpPr>
          <p:cNvPr id="5" name="TextBox 4">
            <a:extLst>
              <a:ext uri="{FF2B5EF4-FFF2-40B4-BE49-F238E27FC236}">
                <a16:creationId xmlns:a16="http://schemas.microsoft.com/office/drawing/2014/main" id="{69BDC7B0-2C8D-A68E-7B8C-BF8292E382E9}"/>
              </a:ext>
            </a:extLst>
          </p:cNvPr>
          <p:cNvSpPr txBox="1"/>
          <p:nvPr/>
        </p:nvSpPr>
        <p:spPr>
          <a:xfrm>
            <a:off x="1133580" y="1929455"/>
            <a:ext cx="1890446" cy="46641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Current period</a:t>
            </a:r>
            <a:endParaRPr lang="en-US" sz="2000" dirty="0"/>
          </a:p>
        </p:txBody>
      </p:sp>
      <p:pic>
        <p:nvPicPr>
          <p:cNvPr id="8" name="Picture 7">
            <a:extLst>
              <a:ext uri="{FF2B5EF4-FFF2-40B4-BE49-F238E27FC236}">
                <a16:creationId xmlns:a16="http://schemas.microsoft.com/office/drawing/2014/main" id="{4DAEB519-5CF2-444A-198F-2C7D07B94B0E}"/>
              </a:ext>
            </a:extLst>
          </p:cNvPr>
          <p:cNvPicPr>
            <a:picLocks noChangeAspect="1"/>
          </p:cNvPicPr>
          <p:nvPr/>
        </p:nvPicPr>
        <p:blipFill>
          <a:blip r:embed="rId5"/>
          <a:stretch>
            <a:fillRect/>
          </a:stretch>
        </p:blipFill>
        <p:spPr>
          <a:xfrm>
            <a:off x="8398025" y="970337"/>
            <a:ext cx="2486372" cy="1686160"/>
          </a:xfrm>
          <a:prstGeom prst="rect">
            <a:avLst/>
          </a:prstGeom>
        </p:spPr>
      </p:pic>
      <p:pic>
        <p:nvPicPr>
          <p:cNvPr id="10" name="Picture 9">
            <a:extLst>
              <a:ext uri="{FF2B5EF4-FFF2-40B4-BE49-F238E27FC236}">
                <a16:creationId xmlns:a16="http://schemas.microsoft.com/office/drawing/2014/main" id="{6D2F2AA1-8A53-6A0A-51A6-D6E985ED4844}"/>
              </a:ext>
            </a:extLst>
          </p:cNvPr>
          <p:cNvPicPr>
            <a:picLocks noChangeAspect="1"/>
          </p:cNvPicPr>
          <p:nvPr/>
        </p:nvPicPr>
        <p:blipFill>
          <a:blip r:embed="rId6"/>
          <a:stretch>
            <a:fillRect/>
          </a:stretch>
        </p:blipFill>
        <p:spPr>
          <a:xfrm>
            <a:off x="8398025" y="4605973"/>
            <a:ext cx="2514951" cy="1686160"/>
          </a:xfrm>
          <a:prstGeom prst="rect">
            <a:avLst/>
          </a:prstGeom>
        </p:spPr>
      </p:pic>
      <p:sp>
        <p:nvSpPr>
          <p:cNvPr id="12" name="TextBox 11">
            <a:extLst>
              <a:ext uri="{FF2B5EF4-FFF2-40B4-BE49-F238E27FC236}">
                <a16:creationId xmlns:a16="http://schemas.microsoft.com/office/drawing/2014/main" id="{5AE22F65-2C4B-5313-F1A7-781AE695A4DC}"/>
              </a:ext>
            </a:extLst>
          </p:cNvPr>
          <p:cNvSpPr txBox="1"/>
          <p:nvPr/>
        </p:nvSpPr>
        <p:spPr>
          <a:xfrm>
            <a:off x="8611454" y="99457"/>
            <a:ext cx="1890446"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Future period – No regulation</a:t>
            </a:r>
            <a:endParaRPr lang="en-US" sz="2000" dirty="0"/>
          </a:p>
        </p:txBody>
      </p:sp>
      <p:sp>
        <p:nvSpPr>
          <p:cNvPr id="13" name="TextBox 12">
            <a:extLst>
              <a:ext uri="{FF2B5EF4-FFF2-40B4-BE49-F238E27FC236}">
                <a16:creationId xmlns:a16="http://schemas.microsoft.com/office/drawing/2014/main" id="{363FAFAA-A32C-2E37-C0BF-D808D127D728}"/>
              </a:ext>
            </a:extLst>
          </p:cNvPr>
          <p:cNvSpPr txBox="1"/>
          <p:nvPr/>
        </p:nvSpPr>
        <p:spPr>
          <a:xfrm>
            <a:off x="8695988" y="3642329"/>
            <a:ext cx="1890446"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Future period –Regulation</a:t>
            </a:r>
            <a:endParaRPr lang="en-US" sz="2000" dirty="0"/>
          </a:p>
        </p:txBody>
      </p:sp>
      <p:cxnSp>
        <p:nvCxnSpPr>
          <p:cNvPr id="14" name="Straight Arrow Connector 13">
            <a:extLst>
              <a:ext uri="{FF2B5EF4-FFF2-40B4-BE49-F238E27FC236}">
                <a16:creationId xmlns:a16="http://schemas.microsoft.com/office/drawing/2014/main" id="{6D23896E-0EC3-5557-EE84-4F3690831807}"/>
              </a:ext>
            </a:extLst>
          </p:cNvPr>
          <p:cNvCxnSpPr>
            <a:cxnSpLocks/>
          </p:cNvCxnSpPr>
          <p:nvPr/>
        </p:nvCxnSpPr>
        <p:spPr>
          <a:xfrm flipV="1">
            <a:off x="3513762" y="2024009"/>
            <a:ext cx="4664467" cy="16183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EF4B57-77FF-ADF5-0B6E-A12E95B21909}"/>
              </a:ext>
            </a:extLst>
          </p:cNvPr>
          <p:cNvCxnSpPr>
            <a:cxnSpLocks/>
          </p:cNvCxnSpPr>
          <p:nvPr/>
        </p:nvCxnSpPr>
        <p:spPr>
          <a:xfrm>
            <a:off x="3496013" y="3642329"/>
            <a:ext cx="4805506" cy="17824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9EEB432-C31C-105D-FF83-54D764A1311E}"/>
              </a:ext>
            </a:extLst>
          </p:cNvPr>
          <p:cNvSpPr/>
          <p:nvPr/>
        </p:nvSpPr>
        <p:spPr>
          <a:xfrm>
            <a:off x="3983298" y="2395865"/>
            <a:ext cx="3264021" cy="39274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536FB15-50BB-88B6-CC8E-E5005ADF5504}"/>
              </a:ext>
            </a:extLst>
          </p:cNvPr>
          <p:cNvSpPr txBox="1"/>
          <p:nvPr/>
        </p:nvSpPr>
        <p:spPr>
          <a:xfrm>
            <a:off x="3977518" y="2487148"/>
            <a:ext cx="3050005" cy="4257319"/>
          </a:xfrm>
          <a:prstGeom prst="rect">
            <a:avLst/>
          </a:prstGeom>
          <a:noFill/>
          <a:effectLst/>
        </p:spPr>
        <p:txBody>
          <a:bodyPr wrap="square" rtlCol="0">
            <a:spAutoFit/>
          </a:bodyPr>
          <a:lstStyle/>
          <a:p>
            <a:pPr marL="342900" indent="-342900">
              <a:lnSpc>
                <a:spcPct val="125000"/>
              </a:lnSpc>
              <a:buFont typeface="Wingdings" panose="05000000000000000000" pitchFamily="2" charset="2"/>
              <a:buChar char="§"/>
            </a:pPr>
            <a:r>
              <a:rPr lang="en-US" dirty="0"/>
              <a:t>Benefits = baseline value of damages – policy valuation of damages</a:t>
            </a:r>
          </a:p>
          <a:p>
            <a:pPr marL="342900" indent="-342900">
              <a:lnSpc>
                <a:spcPct val="125000"/>
              </a:lnSpc>
              <a:buFont typeface="Wingdings" panose="05000000000000000000" pitchFamily="2" charset="2"/>
              <a:buChar char="§"/>
            </a:pPr>
            <a:r>
              <a:rPr lang="en-US" dirty="0"/>
              <a:t>Costs = all costs of the policy </a:t>
            </a:r>
          </a:p>
          <a:p>
            <a:pPr marL="342900" indent="-342900">
              <a:lnSpc>
                <a:spcPct val="125000"/>
              </a:lnSpc>
              <a:buFont typeface="Wingdings" panose="05000000000000000000" pitchFamily="2" charset="2"/>
              <a:buChar char="§"/>
            </a:pPr>
            <a:r>
              <a:rPr lang="en-US" dirty="0"/>
              <a:t>Net benefits = benefits – costs </a:t>
            </a:r>
          </a:p>
          <a:p>
            <a:pPr marL="342900" indent="-342900">
              <a:lnSpc>
                <a:spcPct val="125000"/>
              </a:lnSpc>
              <a:buFont typeface="Wingdings" panose="05000000000000000000" pitchFamily="2" charset="2"/>
              <a:buChar char="§"/>
            </a:pPr>
            <a:r>
              <a:rPr lang="en-US" dirty="0"/>
              <a:t>Distributional Impacts = (baseline differences in exposure) – (policy differences in exposure)</a:t>
            </a:r>
          </a:p>
          <a:p>
            <a:pPr marL="342900" indent="-342900">
              <a:lnSpc>
                <a:spcPct val="125000"/>
              </a:lnSpc>
              <a:buFont typeface="Arial" panose="020B0604020202020204" pitchFamily="34" charset="0"/>
              <a:buChar char="•"/>
            </a:pPr>
            <a:endParaRPr lang="en-US" sz="2000" dirty="0"/>
          </a:p>
        </p:txBody>
      </p:sp>
      <p:sp>
        <p:nvSpPr>
          <p:cNvPr id="22" name="Rectangle 21">
            <a:extLst>
              <a:ext uri="{FF2B5EF4-FFF2-40B4-BE49-F238E27FC236}">
                <a16:creationId xmlns:a16="http://schemas.microsoft.com/office/drawing/2014/main" id="{A7962FD4-D1FE-3F5A-9138-9392F550B567}"/>
              </a:ext>
            </a:extLst>
          </p:cNvPr>
          <p:cNvSpPr/>
          <p:nvPr/>
        </p:nvSpPr>
        <p:spPr>
          <a:xfrm>
            <a:off x="692269" y="4726111"/>
            <a:ext cx="2629267" cy="15971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Current environmental problem</a:t>
            </a:r>
          </a:p>
          <a:p>
            <a:pPr marL="285750" indent="-285750">
              <a:buFont typeface="Arial" panose="020B0604020202020204" pitchFamily="34" charset="0"/>
              <a:buChar char="•"/>
            </a:pPr>
            <a:r>
              <a:rPr lang="en-US" dirty="0">
                <a:solidFill>
                  <a:schemeClr val="tx1"/>
                </a:solidFill>
              </a:rPr>
              <a:t>Affected markets, consumers, governments</a:t>
            </a:r>
          </a:p>
        </p:txBody>
      </p:sp>
    </p:spTree>
    <p:custDataLst>
      <p:tags r:id="rId1"/>
    </p:custDataLst>
    <p:extLst>
      <p:ext uri="{BB962C8B-B14F-4D97-AF65-F5344CB8AC3E}">
        <p14:creationId xmlns:p14="http://schemas.microsoft.com/office/powerpoint/2010/main" val="3818396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Comparing Policy Case to Baseline</a:t>
            </a:r>
          </a:p>
        </p:txBody>
      </p:sp>
      <p:sp>
        <p:nvSpPr>
          <p:cNvPr id="5" name="Content Placeholder 2">
            <a:extLst>
              <a:ext uri="{FF2B5EF4-FFF2-40B4-BE49-F238E27FC236}">
                <a16:creationId xmlns:a16="http://schemas.microsoft.com/office/drawing/2014/main" id="{A971CA20-EF3F-0327-1C9A-1AE55B2CB77C}"/>
              </a:ext>
            </a:extLst>
          </p:cNvPr>
          <p:cNvSpPr txBox="1">
            <a:spLocks/>
          </p:cNvSpPr>
          <p:nvPr/>
        </p:nvSpPr>
        <p:spPr>
          <a:xfrm>
            <a:off x="760288" y="2259539"/>
            <a:ext cx="2928134" cy="3411796"/>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lnSpc>
                <a:spcPct val="125000"/>
              </a:lnSpc>
              <a:buNone/>
            </a:pPr>
            <a:r>
              <a:rPr lang="en-US" sz="1800" dirty="0">
                <a:solidFill>
                  <a:schemeClr val="tx1"/>
                </a:solidFill>
              </a:rPr>
              <a:t>Retrospective BCA of the Clean Water Act</a:t>
            </a:r>
          </a:p>
          <a:p>
            <a:pPr marL="0" indent="0">
              <a:lnSpc>
                <a:spcPct val="125000"/>
              </a:lnSpc>
              <a:buNone/>
            </a:pPr>
            <a:endParaRPr lang="en-US" sz="1800" dirty="0">
              <a:solidFill>
                <a:schemeClr val="tx1"/>
              </a:solidFill>
            </a:endParaRPr>
          </a:p>
          <a:p>
            <a:pPr marL="0" indent="0">
              <a:lnSpc>
                <a:spcPct val="125000"/>
              </a:lnSpc>
              <a:buNone/>
            </a:pPr>
            <a:r>
              <a:rPr lang="en-US" sz="1800" dirty="0">
                <a:solidFill>
                  <a:schemeClr val="tx1"/>
                </a:solidFill>
              </a:rPr>
              <a:t>Illustration of how comparison of the baseline to the policy scenario is not the same as before vs. after</a:t>
            </a:r>
          </a:p>
        </p:txBody>
      </p:sp>
      <p:pic>
        <p:nvPicPr>
          <p:cNvPr id="3" name="Picture 2">
            <a:extLst>
              <a:ext uri="{FF2B5EF4-FFF2-40B4-BE49-F238E27FC236}">
                <a16:creationId xmlns:a16="http://schemas.microsoft.com/office/drawing/2014/main" id="{BF9086D6-D30C-CB38-2481-23DFDEBC8FDC}"/>
              </a:ext>
            </a:extLst>
          </p:cNvPr>
          <p:cNvPicPr>
            <a:picLocks noChangeAspect="1" noChangeArrowheads="1"/>
          </p:cNvPicPr>
          <p:nvPr/>
        </p:nvPicPr>
        <p:blipFill>
          <a:blip r:embed="rId4" cstate="print"/>
          <a:stretch>
            <a:fillRect/>
          </a:stretch>
        </p:blipFill>
        <p:spPr>
          <a:xfrm>
            <a:off x="4132279" y="1125966"/>
            <a:ext cx="5943600" cy="5099000"/>
          </a:xfrm>
          <a:prstGeom prst="rect">
            <a:avLst/>
          </a:prstGeom>
        </p:spPr>
      </p:pic>
    </p:spTree>
    <p:custDataLst>
      <p:tags r:id="rId1"/>
    </p:custDataLst>
    <p:extLst>
      <p:ext uri="{BB962C8B-B14F-4D97-AF65-F5344CB8AC3E}">
        <p14:creationId xmlns:p14="http://schemas.microsoft.com/office/powerpoint/2010/main" val="2496529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n-lt"/>
                <a:ea typeface="Cambria" panose="02040503050406030204" pitchFamily="18" charset="0"/>
              </a:rPr>
              <a:t>Part 3: Limitations of BCA</a:t>
            </a:r>
          </a:p>
        </p:txBody>
      </p:sp>
    </p:spTree>
    <p:extLst>
      <p:ext uri="{BB962C8B-B14F-4D97-AF65-F5344CB8AC3E}">
        <p14:creationId xmlns:p14="http://schemas.microsoft.com/office/powerpoint/2010/main" val="417302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Common Sense</a:t>
            </a:r>
          </a:p>
        </p:txBody>
      </p:sp>
      <p:sp>
        <p:nvSpPr>
          <p:cNvPr id="2" name="TextBox 1">
            <a:extLst>
              <a:ext uri="{FF2B5EF4-FFF2-40B4-BE49-F238E27FC236}">
                <a16:creationId xmlns:a16="http://schemas.microsoft.com/office/drawing/2014/main" id="{0676D941-AB54-D7F1-EDE8-1183BA63FCCB}"/>
              </a:ext>
            </a:extLst>
          </p:cNvPr>
          <p:cNvSpPr txBox="1"/>
          <p:nvPr/>
        </p:nvSpPr>
        <p:spPr>
          <a:xfrm>
            <a:off x="1015867" y="1378440"/>
            <a:ext cx="7509532" cy="4505977"/>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Sometimes conducting a BCA over a particular government action may not be the best use of resources. </a:t>
            </a:r>
          </a:p>
          <a:p>
            <a:pPr>
              <a:lnSpc>
                <a:spcPct val="125000"/>
              </a:lnSpc>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Some examples: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A legislative or legal action already requires that the government act in a certain way.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The costs of conducting a BCA are less than the plausible costs of the policy itself.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Ethical considerations can make BCA seem ludicrous, even reprehensible. </a:t>
            </a:r>
          </a:p>
          <a:p>
            <a:pPr marL="1257300" lvl="2" indent="-342900">
              <a:lnSpc>
                <a:spcPct val="125000"/>
              </a:lnSpc>
              <a:buFont typeface="Wingdings" panose="05000000000000000000" pitchFamily="2" charset="2"/>
              <a:buChar char="§"/>
            </a:pPr>
            <a:r>
              <a:rPr lang="en-US" sz="2100" dirty="0">
                <a:cs typeface="Calibri Light" panose="020F0302020204030204" pitchFamily="34" charset="0"/>
                <a:hlinkClick r:id="rId4"/>
              </a:rPr>
              <a:t>See </a:t>
            </a:r>
            <a:r>
              <a:rPr lang="en-US" sz="2100" dirty="0" err="1">
                <a:cs typeface="Calibri Light" panose="020F0302020204030204" pitchFamily="34" charset="0"/>
                <a:hlinkClick r:id="rId4"/>
              </a:rPr>
              <a:t>Heinzerling</a:t>
            </a:r>
            <a:r>
              <a:rPr lang="en-US" sz="2100" dirty="0">
                <a:cs typeface="Calibri Light" panose="020F0302020204030204" pitchFamily="34" charset="0"/>
                <a:hlinkClick r:id="rId4"/>
              </a:rPr>
              <a:t> (2012) Cost Benefit Jumps the Shark</a:t>
            </a:r>
            <a:r>
              <a:rPr lang="en-US" sz="2100" dirty="0">
                <a:cs typeface="Calibri Light" panose="020F0302020204030204" pitchFamily="34" charset="0"/>
              </a:rPr>
              <a:t>. </a:t>
            </a:r>
          </a:p>
        </p:txBody>
      </p:sp>
      <p:pic>
        <p:nvPicPr>
          <p:cNvPr id="4098" name="Picture 2">
            <a:extLst>
              <a:ext uri="{FF2B5EF4-FFF2-40B4-BE49-F238E27FC236}">
                <a16:creationId xmlns:a16="http://schemas.microsoft.com/office/drawing/2014/main" id="{990841C4-6AE3-B04E-DA0C-D959C2F60A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4173" y="1813629"/>
            <a:ext cx="2303980" cy="3455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AF1305-8D13-6EDD-1404-A8A33525813E}"/>
              </a:ext>
            </a:extLst>
          </p:cNvPr>
          <p:cNvSpPr txBox="1"/>
          <p:nvPr/>
        </p:nvSpPr>
        <p:spPr>
          <a:xfrm>
            <a:off x="8876872" y="5299684"/>
            <a:ext cx="3388330" cy="992836"/>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hlinkClick r:id="rId6"/>
              </a:rPr>
              <a:t>Lisa </a:t>
            </a:r>
            <a:r>
              <a:rPr lang="en-US" sz="1600" dirty="0" err="1">
                <a:cs typeface="Calibri Light" panose="020F0302020204030204" pitchFamily="34" charset="0"/>
                <a:hlinkClick r:id="rId6"/>
              </a:rPr>
              <a:t>Heinzerling</a:t>
            </a:r>
            <a:r>
              <a:rPr lang="en-US" sz="1600" dirty="0">
                <a:cs typeface="Calibri Light" panose="020F0302020204030204" pitchFamily="34" charset="0"/>
              </a:rPr>
              <a:t>, Georgetown Law Professor, former head of EPA’s Office of Policy, and occasional critic of BCA.</a:t>
            </a:r>
          </a:p>
        </p:txBody>
      </p:sp>
    </p:spTree>
    <p:custDataLst>
      <p:tags r:id="rId1"/>
    </p:custDataLst>
    <p:extLst>
      <p:ext uri="{BB962C8B-B14F-4D97-AF65-F5344CB8AC3E}">
        <p14:creationId xmlns:p14="http://schemas.microsoft.com/office/powerpoint/2010/main" val="3676979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The Infamous Senior Death Discount</a:t>
            </a:r>
          </a:p>
        </p:txBody>
      </p:sp>
      <p:sp>
        <p:nvSpPr>
          <p:cNvPr id="2" name="TextBox 1">
            <a:extLst>
              <a:ext uri="{FF2B5EF4-FFF2-40B4-BE49-F238E27FC236}">
                <a16:creationId xmlns:a16="http://schemas.microsoft.com/office/drawing/2014/main" id="{0676D941-AB54-D7F1-EDE8-1183BA63FCCB}"/>
              </a:ext>
            </a:extLst>
          </p:cNvPr>
          <p:cNvSpPr txBox="1"/>
          <p:nvPr/>
        </p:nvSpPr>
        <p:spPr>
          <a:xfrm>
            <a:off x="333252" y="1373287"/>
            <a:ext cx="5686384" cy="4102020"/>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In 2003, the EPA considered adjusting the VSL from $6.1m in then dollars to $2.3m for citizens over 70.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The move was dubbed the “senior death discount.”</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Critics suggested the administration was turning on older Americans to weaken environmental regulations. </a:t>
            </a:r>
          </a:p>
          <a:p>
            <a:pPr marL="1257300" lvl="2" indent="-342900">
              <a:lnSpc>
                <a:spcPct val="125000"/>
              </a:lnSpc>
              <a:buFont typeface="Wingdings" panose="05000000000000000000" pitchFamily="2" charset="2"/>
              <a:buChar char="§"/>
            </a:pPr>
            <a:r>
              <a:rPr lang="en-US" sz="2100" dirty="0">
                <a:cs typeface="Calibri Light" panose="020F0302020204030204" pitchFamily="34" charset="0"/>
                <a:hlinkClick r:id="rId4"/>
              </a:rPr>
              <a:t>Reduced benefits of some regulations by 90%</a:t>
            </a:r>
            <a:r>
              <a:rPr lang="en-US" sz="2100" dirty="0">
                <a:cs typeface="Calibri Light" panose="020F0302020204030204" pitchFamily="34" charset="0"/>
              </a:rPr>
              <a:t>. </a:t>
            </a:r>
          </a:p>
        </p:txBody>
      </p:sp>
      <p:pic>
        <p:nvPicPr>
          <p:cNvPr id="5" name="Picture 4">
            <a:extLst>
              <a:ext uri="{FF2B5EF4-FFF2-40B4-BE49-F238E27FC236}">
                <a16:creationId xmlns:a16="http://schemas.microsoft.com/office/drawing/2014/main" id="{737511FA-58D9-A0D0-0515-C9E160F5480B}"/>
              </a:ext>
            </a:extLst>
          </p:cNvPr>
          <p:cNvPicPr>
            <a:picLocks noChangeAspect="1" noChangeArrowheads="1"/>
          </p:cNvPicPr>
          <p:nvPr/>
        </p:nvPicPr>
        <p:blipFill>
          <a:blip r:embed="rId5" cstate="print"/>
          <a:srcRect/>
          <a:stretch>
            <a:fillRect/>
          </a:stretch>
        </p:blipFill>
        <p:spPr bwMode="auto">
          <a:xfrm>
            <a:off x="6172366" y="2679433"/>
            <a:ext cx="5799982" cy="3141657"/>
          </a:xfrm>
          <a:prstGeom prst="rect">
            <a:avLst/>
          </a:prstGeom>
          <a:noFill/>
          <a:ln w="9525">
            <a:noFill/>
            <a:miter lim="800000"/>
            <a:headEnd/>
            <a:tailEnd/>
          </a:ln>
        </p:spPr>
      </p:pic>
      <p:sp>
        <p:nvSpPr>
          <p:cNvPr id="6" name="TextBox 5">
            <a:extLst>
              <a:ext uri="{FF2B5EF4-FFF2-40B4-BE49-F238E27FC236}">
                <a16:creationId xmlns:a16="http://schemas.microsoft.com/office/drawing/2014/main" id="{D56A9E59-71E0-21F8-C558-2A6CA5B2E5D3}"/>
              </a:ext>
            </a:extLst>
          </p:cNvPr>
          <p:cNvSpPr txBox="1"/>
          <p:nvPr/>
        </p:nvSpPr>
        <p:spPr>
          <a:xfrm>
            <a:off x="9277978" y="5821090"/>
            <a:ext cx="2914022"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err="1">
                <a:cs typeface="Calibri Light" panose="020F0302020204030204" pitchFamily="34" charset="0"/>
                <a:hlinkClick r:id="rId6"/>
              </a:rPr>
              <a:t>Aldy</a:t>
            </a:r>
            <a:r>
              <a:rPr lang="en-US" sz="1600" dirty="0">
                <a:cs typeface="Calibri Light" panose="020F0302020204030204" pitchFamily="34" charset="0"/>
                <a:hlinkClick r:id="rId6"/>
              </a:rPr>
              <a:t> and </a:t>
            </a:r>
            <a:r>
              <a:rPr lang="en-US" sz="1600" dirty="0" err="1">
                <a:cs typeface="Calibri Light" panose="020F0302020204030204" pitchFamily="34" charset="0"/>
                <a:hlinkClick r:id="rId6"/>
              </a:rPr>
              <a:t>Viscusi</a:t>
            </a:r>
            <a:r>
              <a:rPr lang="en-US" sz="1600" dirty="0">
                <a:cs typeface="Calibri Light" panose="020F0302020204030204" pitchFamily="34" charset="0"/>
                <a:hlinkClick r:id="rId6"/>
              </a:rPr>
              <a:t> (2008). </a:t>
            </a:r>
            <a:endParaRPr lang="en-US" sz="1600" dirty="0">
              <a:cs typeface="Calibri Light" panose="020F0302020204030204" pitchFamily="34" charset="0"/>
            </a:endParaRPr>
          </a:p>
        </p:txBody>
      </p:sp>
      <p:pic>
        <p:nvPicPr>
          <p:cNvPr id="7" name="Picture 2" descr="http://3.bp.blogspot.com/-T22GWxeVVNs/TsPQSgCPREI/AAAAAAAAAK0/uEwPqtuMu50/s400/senior%2Bdeath%2Bdiscount.bmp">
            <a:extLst>
              <a:ext uri="{FF2B5EF4-FFF2-40B4-BE49-F238E27FC236}">
                <a16:creationId xmlns:a16="http://schemas.microsoft.com/office/drawing/2014/main" id="{4431CDF4-30B4-1572-D343-34C4A5D25EF5}"/>
              </a:ext>
            </a:extLst>
          </p:cNvPr>
          <p:cNvPicPr>
            <a:picLocks noChangeAspect="1" noChangeArrowheads="1"/>
          </p:cNvPicPr>
          <p:nvPr/>
        </p:nvPicPr>
        <p:blipFill>
          <a:blip r:embed="rId7" cstate="print"/>
          <a:srcRect r="7500" b="7164"/>
          <a:stretch>
            <a:fillRect/>
          </a:stretch>
        </p:blipFill>
        <p:spPr bwMode="auto">
          <a:xfrm>
            <a:off x="10262489" y="970337"/>
            <a:ext cx="1427321" cy="1499652"/>
          </a:xfrm>
          <a:prstGeom prst="rect">
            <a:avLst/>
          </a:prstGeom>
          <a:noFill/>
        </p:spPr>
      </p:pic>
      <p:pic>
        <p:nvPicPr>
          <p:cNvPr id="9" name="Picture 8">
            <a:extLst>
              <a:ext uri="{FF2B5EF4-FFF2-40B4-BE49-F238E27FC236}">
                <a16:creationId xmlns:a16="http://schemas.microsoft.com/office/drawing/2014/main" id="{285B8CAE-9CAC-1837-9B1A-E47FE16B3751}"/>
              </a:ext>
            </a:extLst>
          </p:cNvPr>
          <p:cNvPicPr>
            <a:picLocks noChangeAspect="1"/>
          </p:cNvPicPr>
          <p:nvPr/>
        </p:nvPicPr>
        <p:blipFill>
          <a:blip r:embed="rId8"/>
          <a:stretch>
            <a:fillRect/>
          </a:stretch>
        </p:blipFill>
        <p:spPr>
          <a:xfrm>
            <a:off x="6292966" y="1158816"/>
            <a:ext cx="3969523" cy="1122693"/>
          </a:xfrm>
          <a:prstGeom prst="rect">
            <a:avLst/>
          </a:prstGeom>
        </p:spPr>
      </p:pic>
    </p:spTree>
    <p:custDataLst>
      <p:tags r:id="rId1"/>
    </p:custDataLst>
    <p:extLst>
      <p:ext uri="{BB962C8B-B14F-4D97-AF65-F5344CB8AC3E}">
        <p14:creationId xmlns:p14="http://schemas.microsoft.com/office/powerpoint/2010/main" val="1766355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43400" y="1943100"/>
            <a:ext cx="0" cy="3143250"/>
          </a:xfrm>
          <a:prstGeom prst="line">
            <a:avLst/>
          </a:prstGeom>
          <a:ln w="190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4343400" y="2686050"/>
            <a:ext cx="5230368" cy="2393442"/>
          </a:xfrm>
          <a:custGeom>
            <a:avLst/>
            <a:gdLst>
              <a:gd name="connsiteX0" fmla="*/ 0 w 5230368"/>
              <a:gd name="connsiteY0" fmla="*/ 3191256 h 3191256"/>
              <a:gd name="connsiteX1" fmla="*/ 2194560 w 5230368"/>
              <a:gd name="connsiteY1" fmla="*/ 704088 h 3191256"/>
              <a:gd name="connsiteX2" fmla="*/ 5230368 w 5230368"/>
              <a:gd name="connsiteY2" fmla="*/ 0 h 3191256"/>
            </a:gdLst>
            <a:ahLst/>
            <a:cxnLst>
              <a:cxn ang="0">
                <a:pos x="connsiteX0" y="connsiteY0"/>
              </a:cxn>
              <a:cxn ang="0">
                <a:pos x="connsiteX1" y="connsiteY1"/>
              </a:cxn>
              <a:cxn ang="0">
                <a:pos x="connsiteX2" y="connsiteY2"/>
              </a:cxn>
            </a:cxnLst>
            <a:rect l="l" t="t" r="r" b="b"/>
            <a:pathLst>
              <a:path w="5230368" h="3191256">
                <a:moveTo>
                  <a:pt x="0" y="3191256"/>
                </a:moveTo>
                <a:cubicBezTo>
                  <a:pt x="661416" y="2213610"/>
                  <a:pt x="1322832" y="1235964"/>
                  <a:pt x="2194560" y="704088"/>
                </a:cubicBezTo>
                <a:cubicBezTo>
                  <a:pt x="3066288" y="172212"/>
                  <a:pt x="4148328" y="86106"/>
                  <a:pt x="5230368" y="0"/>
                </a:cubicBezTo>
              </a:path>
            </a:pathLst>
          </a:custGeom>
          <a:ln w="22225" cmpd="sng">
            <a:solidFill>
              <a:srgbClr val="0000FF">
                <a:alpha val="34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rot="10800000">
            <a:off x="4343400" y="2171700"/>
            <a:ext cx="3810000" cy="2907792"/>
          </a:xfrm>
          <a:custGeom>
            <a:avLst/>
            <a:gdLst>
              <a:gd name="connsiteX0" fmla="*/ 0 w 5230368"/>
              <a:gd name="connsiteY0" fmla="*/ 3191256 h 3191256"/>
              <a:gd name="connsiteX1" fmla="*/ 2194560 w 5230368"/>
              <a:gd name="connsiteY1" fmla="*/ 704088 h 3191256"/>
              <a:gd name="connsiteX2" fmla="*/ 5230368 w 5230368"/>
              <a:gd name="connsiteY2" fmla="*/ 0 h 3191256"/>
            </a:gdLst>
            <a:ahLst/>
            <a:cxnLst>
              <a:cxn ang="0">
                <a:pos x="connsiteX0" y="connsiteY0"/>
              </a:cxn>
              <a:cxn ang="0">
                <a:pos x="connsiteX1" y="connsiteY1"/>
              </a:cxn>
              <a:cxn ang="0">
                <a:pos x="connsiteX2" y="connsiteY2"/>
              </a:cxn>
            </a:cxnLst>
            <a:rect l="l" t="t" r="r" b="b"/>
            <a:pathLst>
              <a:path w="5230368" h="3191256">
                <a:moveTo>
                  <a:pt x="0" y="3191256"/>
                </a:moveTo>
                <a:cubicBezTo>
                  <a:pt x="661416" y="2213610"/>
                  <a:pt x="1322832" y="1235964"/>
                  <a:pt x="2194560" y="704088"/>
                </a:cubicBezTo>
                <a:cubicBezTo>
                  <a:pt x="3066288" y="172212"/>
                  <a:pt x="4148328" y="86106"/>
                  <a:pt x="5230368" y="0"/>
                </a:cubicBezTo>
              </a:path>
            </a:pathLst>
          </a:cu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p:cNvCxnSpPr/>
          <p:nvPr/>
        </p:nvCxnSpPr>
        <p:spPr>
          <a:xfrm flipH="1">
            <a:off x="4343400" y="5086350"/>
            <a:ext cx="5638800" cy="0"/>
          </a:xfrm>
          <a:prstGeom prst="line">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324600" y="3314700"/>
            <a:ext cx="0" cy="125730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343400" y="3314700"/>
            <a:ext cx="1981200" cy="0"/>
          </a:xfrm>
          <a:prstGeom prst="line">
            <a:avLst/>
          </a:prstGeom>
          <a:ln w="1905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43400" y="4572000"/>
            <a:ext cx="1981200" cy="0"/>
          </a:xfrm>
          <a:prstGeom prst="line">
            <a:avLst/>
          </a:prstGeom>
          <a:ln w="1905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48000" y="1943103"/>
            <a:ext cx="1219200" cy="646331"/>
          </a:xfrm>
          <a:prstGeom prst="rect">
            <a:avLst/>
          </a:prstGeom>
          <a:noFill/>
        </p:spPr>
        <p:txBody>
          <a:bodyPr wrap="square" rtlCol="0">
            <a:spAutoFit/>
          </a:bodyPr>
          <a:lstStyle/>
          <a:p>
            <a:r>
              <a:rPr lang="en-US" dirty="0"/>
              <a:t>$ Benefits, </a:t>
            </a:r>
          </a:p>
          <a:p>
            <a:r>
              <a:rPr lang="en-US" dirty="0"/>
              <a:t>$ Costs</a:t>
            </a:r>
          </a:p>
        </p:txBody>
      </p:sp>
      <p:sp>
        <p:nvSpPr>
          <p:cNvPr id="29" name="TextBox 28"/>
          <p:cNvSpPr txBox="1"/>
          <p:nvPr/>
        </p:nvSpPr>
        <p:spPr>
          <a:xfrm>
            <a:off x="7315200" y="5200653"/>
            <a:ext cx="2743200" cy="646331"/>
          </a:xfrm>
          <a:prstGeom prst="rect">
            <a:avLst/>
          </a:prstGeom>
          <a:noFill/>
        </p:spPr>
        <p:txBody>
          <a:bodyPr wrap="square" rtlCol="0">
            <a:spAutoFit/>
          </a:bodyPr>
          <a:lstStyle/>
          <a:p>
            <a:pPr algn="r"/>
            <a:r>
              <a:rPr lang="en-US" b="1" dirty="0">
                <a:solidFill>
                  <a:srgbClr val="0070C0"/>
                </a:solidFill>
              </a:rPr>
              <a:t>Pollution Abatement</a:t>
            </a:r>
          </a:p>
          <a:p>
            <a:pPr algn="r"/>
            <a:r>
              <a:rPr lang="en-US" dirty="0"/>
              <a:t>(or regulatory stringency)</a:t>
            </a:r>
          </a:p>
        </p:txBody>
      </p:sp>
      <p:sp>
        <p:nvSpPr>
          <p:cNvPr id="32" name="TextBox 31"/>
          <p:cNvSpPr txBox="1"/>
          <p:nvPr/>
        </p:nvSpPr>
        <p:spPr>
          <a:xfrm>
            <a:off x="3886200" y="4457700"/>
            <a:ext cx="515998" cy="369332"/>
          </a:xfrm>
          <a:prstGeom prst="rect">
            <a:avLst/>
          </a:prstGeom>
          <a:noFill/>
        </p:spPr>
        <p:txBody>
          <a:bodyPr wrap="square" rtlCol="0">
            <a:spAutoFit/>
          </a:bodyPr>
          <a:lstStyle/>
          <a:p>
            <a:r>
              <a:rPr lang="en-US" i="1" dirty="0"/>
              <a:t>C*</a:t>
            </a:r>
          </a:p>
        </p:txBody>
      </p:sp>
      <p:sp>
        <p:nvSpPr>
          <p:cNvPr id="33" name="TextBox 32"/>
          <p:cNvSpPr txBox="1"/>
          <p:nvPr/>
        </p:nvSpPr>
        <p:spPr>
          <a:xfrm>
            <a:off x="3886200" y="3143250"/>
            <a:ext cx="515998" cy="369332"/>
          </a:xfrm>
          <a:prstGeom prst="rect">
            <a:avLst/>
          </a:prstGeom>
          <a:noFill/>
        </p:spPr>
        <p:txBody>
          <a:bodyPr wrap="square" rtlCol="0">
            <a:spAutoFit/>
          </a:bodyPr>
          <a:lstStyle/>
          <a:p>
            <a:r>
              <a:rPr lang="en-US" i="1" dirty="0"/>
              <a:t>B*</a:t>
            </a:r>
          </a:p>
        </p:txBody>
      </p:sp>
      <p:cxnSp>
        <p:nvCxnSpPr>
          <p:cNvPr id="20" name="Straight Connector 19"/>
          <p:cNvCxnSpPr/>
          <p:nvPr/>
        </p:nvCxnSpPr>
        <p:spPr>
          <a:xfrm>
            <a:off x="6324600" y="4572000"/>
            <a:ext cx="0" cy="514350"/>
          </a:xfrm>
          <a:prstGeom prst="line">
            <a:avLst/>
          </a:prstGeom>
          <a:ln w="19050" cmpd="sng">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096000" y="5086350"/>
            <a:ext cx="515998" cy="369332"/>
          </a:xfrm>
          <a:prstGeom prst="rect">
            <a:avLst/>
          </a:prstGeom>
          <a:noFill/>
        </p:spPr>
        <p:txBody>
          <a:bodyPr wrap="square" rtlCol="0">
            <a:spAutoFit/>
          </a:bodyPr>
          <a:lstStyle/>
          <a:p>
            <a:r>
              <a:rPr lang="en-US" b="1" i="1" dirty="0"/>
              <a:t>R*</a:t>
            </a:r>
          </a:p>
        </p:txBody>
      </p:sp>
      <p:sp>
        <p:nvSpPr>
          <p:cNvPr id="34" name="TextBox 33"/>
          <p:cNvSpPr txBox="1"/>
          <p:nvPr/>
        </p:nvSpPr>
        <p:spPr>
          <a:xfrm>
            <a:off x="1752600" y="3543302"/>
            <a:ext cx="1905000" cy="1200329"/>
          </a:xfrm>
          <a:prstGeom prst="rect">
            <a:avLst/>
          </a:prstGeom>
          <a:noFill/>
        </p:spPr>
        <p:txBody>
          <a:bodyPr wrap="square" rtlCol="0">
            <a:spAutoFit/>
          </a:bodyPr>
          <a:lstStyle/>
          <a:p>
            <a:pPr algn="ctr"/>
            <a:r>
              <a:rPr lang="en-US" b="1" dirty="0"/>
              <a:t>Maximum</a:t>
            </a:r>
          </a:p>
          <a:p>
            <a:pPr algn="ctr"/>
            <a:r>
              <a:rPr lang="en-US" b="1" u="sng" dirty="0"/>
              <a:t>Quantified</a:t>
            </a:r>
          </a:p>
          <a:p>
            <a:pPr algn="ctr"/>
            <a:r>
              <a:rPr lang="en-US" b="1" dirty="0"/>
              <a:t>Net Benefits </a:t>
            </a:r>
          </a:p>
          <a:p>
            <a:r>
              <a:rPr lang="en-US" dirty="0"/>
              <a:t>(Benefits – Costs)</a:t>
            </a:r>
          </a:p>
        </p:txBody>
      </p:sp>
      <p:sp>
        <p:nvSpPr>
          <p:cNvPr id="51" name="TextBox 50"/>
          <p:cNvSpPr txBox="1"/>
          <p:nvPr/>
        </p:nvSpPr>
        <p:spPr>
          <a:xfrm>
            <a:off x="5105400" y="5143500"/>
            <a:ext cx="685800" cy="369332"/>
          </a:xfrm>
          <a:prstGeom prst="rect">
            <a:avLst/>
          </a:prstGeom>
          <a:noFill/>
        </p:spPr>
        <p:txBody>
          <a:bodyPr wrap="square" rtlCol="0">
            <a:spAutoFit/>
          </a:bodyPr>
          <a:lstStyle/>
          <a:p>
            <a:r>
              <a:rPr lang="en-US" b="1" i="1" dirty="0" err="1">
                <a:solidFill>
                  <a:srgbClr val="FF0000"/>
                </a:solidFill>
              </a:rPr>
              <a:t>R</a:t>
            </a:r>
            <a:r>
              <a:rPr lang="en-US" b="1" i="1" baseline="-25000" dirty="0" err="1">
                <a:solidFill>
                  <a:srgbClr val="FF0000"/>
                </a:solidFill>
              </a:rPr>
              <a:t>Low</a:t>
            </a:r>
            <a:endParaRPr lang="en-US" b="1" i="1" baseline="-25000" dirty="0">
              <a:solidFill>
                <a:srgbClr val="FF0000"/>
              </a:solidFill>
            </a:endParaRPr>
          </a:p>
        </p:txBody>
      </p:sp>
      <p:cxnSp>
        <p:nvCxnSpPr>
          <p:cNvPr id="52" name="Straight Connector 51"/>
          <p:cNvCxnSpPr/>
          <p:nvPr/>
        </p:nvCxnSpPr>
        <p:spPr>
          <a:xfrm flipH="1" flipV="1">
            <a:off x="3276600" y="4114802"/>
            <a:ext cx="2019300" cy="814255"/>
          </a:xfrm>
          <a:prstGeom prst="line">
            <a:avLst/>
          </a:prstGeom>
          <a:ln w="19050">
            <a:solidFill>
              <a:schemeClr val="tx1"/>
            </a:solidFill>
            <a:prstDash val="dash"/>
            <a:headEnd type="stealth"/>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4343400" y="4514850"/>
            <a:ext cx="5486400" cy="564642"/>
          </a:xfrm>
          <a:custGeom>
            <a:avLst/>
            <a:gdLst>
              <a:gd name="connsiteX0" fmla="*/ 0 w 5230368"/>
              <a:gd name="connsiteY0" fmla="*/ 3191256 h 3191256"/>
              <a:gd name="connsiteX1" fmla="*/ 2194560 w 5230368"/>
              <a:gd name="connsiteY1" fmla="*/ 704088 h 3191256"/>
              <a:gd name="connsiteX2" fmla="*/ 5230368 w 5230368"/>
              <a:gd name="connsiteY2" fmla="*/ 0 h 3191256"/>
            </a:gdLst>
            <a:ahLst/>
            <a:cxnLst>
              <a:cxn ang="0">
                <a:pos x="connsiteX0" y="connsiteY0"/>
              </a:cxn>
              <a:cxn ang="0">
                <a:pos x="connsiteX1" y="connsiteY1"/>
              </a:cxn>
              <a:cxn ang="0">
                <a:pos x="connsiteX2" y="connsiteY2"/>
              </a:cxn>
            </a:cxnLst>
            <a:rect l="l" t="t" r="r" b="b"/>
            <a:pathLst>
              <a:path w="5230368" h="3191256">
                <a:moveTo>
                  <a:pt x="0" y="3191256"/>
                </a:moveTo>
                <a:cubicBezTo>
                  <a:pt x="661416" y="2213610"/>
                  <a:pt x="1322832" y="1235964"/>
                  <a:pt x="2194560" y="704088"/>
                </a:cubicBezTo>
                <a:cubicBezTo>
                  <a:pt x="3066288" y="172212"/>
                  <a:pt x="4148328" y="86106"/>
                  <a:pt x="5230368" y="0"/>
                </a:cubicBezTo>
              </a:path>
            </a:pathLst>
          </a:custGeom>
          <a:ln w="22225">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8148516" y="4137274"/>
            <a:ext cx="1986083" cy="369332"/>
          </a:xfrm>
          <a:prstGeom prst="rect">
            <a:avLst/>
          </a:prstGeom>
          <a:noFill/>
        </p:spPr>
        <p:txBody>
          <a:bodyPr wrap="square" rtlCol="0">
            <a:spAutoFit/>
          </a:bodyPr>
          <a:lstStyle/>
          <a:p>
            <a:r>
              <a:rPr lang="en-US" i="1" dirty="0">
                <a:solidFill>
                  <a:srgbClr val="0000FF"/>
                </a:solidFill>
              </a:rPr>
              <a:t>Quantified Benefits</a:t>
            </a:r>
          </a:p>
        </p:txBody>
      </p:sp>
      <p:cxnSp>
        <p:nvCxnSpPr>
          <p:cNvPr id="47" name="Straight Connector 46"/>
          <p:cNvCxnSpPr/>
          <p:nvPr/>
        </p:nvCxnSpPr>
        <p:spPr>
          <a:xfrm>
            <a:off x="5334000" y="4857750"/>
            <a:ext cx="0" cy="228600"/>
          </a:xfrm>
          <a:prstGeom prst="line">
            <a:avLst/>
          </a:prstGeom>
          <a:ln w="1905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7617367">
            <a:off x="7606141" y="1905108"/>
            <a:ext cx="718983" cy="369332"/>
          </a:xfrm>
          <a:prstGeom prst="rect">
            <a:avLst/>
          </a:prstGeom>
          <a:noFill/>
        </p:spPr>
        <p:txBody>
          <a:bodyPr wrap="square" rtlCol="0">
            <a:spAutoFit/>
          </a:bodyPr>
          <a:lstStyle/>
          <a:p>
            <a:r>
              <a:rPr lang="en-US" i="1" dirty="0">
                <a:solidFill>
                  <a:srgbClr val="FF0000"/>
                </a:solidFill>
              </a:rPr>
              <a:t>Costs</a:t>
            </a:r>
          </a:p>
        </p:txBody>
      </p:sp>
      <p:sp>
        <p:nvSpPr>
          <p:cNvPr id="35" name="TextBox 34"/>
          <p:cNvSpPr txBox="1"/>
          <p:nvPr/>
        </p:nvSpPr>
        <p:spPr>
          <a:xfrm rot="21359308">
            <a:off x="8314365" y="2337171"/>
            <a:ext cx="1633575" cy="369332"/>
          </a:xfrm>
          <a:prstGeom prst="rect">
            <a:avLst/>
          </a:prstGeom>
          <a:noFill/>
        </p:spPr>
        <p:txBody>
          <a:bodyPr wrap="square" rtlCol="0">
            <a:spAutoFit/>
          </a:bodyPr>
          <a:lstStyle/>
          <a:p>
            <a:r>
              <a:rPr lang="en-US" i="1" dirty="0">
                <a:solidFill>
                  <a:srgbClr val="0070C0"/>
                </a:solidFill>
              </a:rPr>
              <a:t>“True“ Benefits</a:t>
            </a:r>
          </a:p>
        </p:txBody>
      </p:sp>
      <p:sp>
        <p:nvSpPr>
          <p:cNvPr id="3" name="Title 2">
            <a:extLst>
              <a:ext uri="{FF2B5EF4-FFF2-40B4-BE49-F238E27FC236}">
                <a16:creationId xmlns:a16="http://schemas.microsoft.com/office/drawing/2014/main" id="{31763451-659A-1C7A-FF8F-AE789D3C1D26}"/>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Unobserved and Unquantified Benefits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Uncertain Benefits, More Certain Costs </a:t>
            </a:r>
          </a:p>
        </p:txBody>
      </p:sp>
      <p:sp>
        <p:nvSpPr>
          <p:cNvPr id="2" name="TextBox 1">
            <a:extLst>
              <a:ext uri="{FF2B5EF4-FFF2-40B4-BE49-F238E27FC236}">
                <a16:creationId xmlns:a16="http://schemas.microsoft.com/office/drawing/2014/main" id="{0676D941-AB54-D7F1-EDE8-1183BA63FCCB}"/>
              </a:ext>
            </a:extLst>
          </p:cNvPr>
          <p:cNvSpPr txBox="1"/>
          <p:nvPr/>
        </p:nvSpPr>
        <p:spPr>
          <a:xfrm>
            <a:off x="976922" y="1553101"/>
            <a:ext cx="10273280" cy="5717847"/>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Cost information is often provided directly by firms.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Firms have an incentive to know their exact cost function, to research potential uncertainties around costs, and to know all ways in which a regulation impacts them. </a:t>
            </a:r>
          </a:p>
          <a:p>
            <a:pPr marL="1257300" lvl="2" indent="-342900">
              <a:lnSpc>
                <a:spcPct val="125000"/>
              </a:lnSpc>
              <a:buFont typeface="Courier New" panose="02070309020205020404" pitchFamily="49" charset="0"/>
              <a:buChar char="o"/>
            </a:pPr>
            <a:r>
              <a:rPr lang="en-US" sz="2100" dirty="0">
                <a:solidFill>
                  <a:srgbClr val="0070C0"/>
                </a:solidFill>
                <a:cs typeface="Calibri Light" panose="020F0302020204030204" pitchFamily="34" charset="0"/>
              </a:rPr>
              <a:t>Firms have an expert understanding of their costs.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Firms also have an incentive to over-state the true costs of regulation (</a:t>
            </a:r>
            <a:r>
              <a:rPr lang="en-US" sz="2100" dirty="0">
                <a:cs typeface="Calibri Light" panose="020F0302020204030204" pitchFamily="34" charset="0"/>
                <a:hlinkClick r:id="rId4"/>
              </a:rPr>
              <a:t>Kopits et al., 2015</a:t>
            </a:r>
            <a:r>
              <a:rPr lang="en-US" sz="2100" dirty="0">
                <a:cs typeface="Calibri Light" panose="020F0302020204030204" pitchFamily="34" charset="0"/>
              </a:rPr>
              <a:t>). </a:t>
            </a:r>
          </a:p>
          <a:p>
            <a:pPr marL="800100" lvl="1" indent="-342900">
              <a:lnSpc>
                <a:spcPct val="125000"/>
              </a:lnSpc>
              <a:buFont typeface="Wingdings" panose="05000000000000000000" pitchFamily="2" charset="2"/>
              <a:buChar char="§"/>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The public faces a coordination problem in assessing the true benefits of a policy.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A role for academics and think tanks in filling this gap, but unfortunately there is a mismatch in funding and resources to accurately assess society’s costs and benefits. </a:t>
            </a:r>
          </a:p>
          <a:p>
            <a:pPr marL="1257300" lvl="2" indent="-342900">
              <a:lnSpc>
                <a:spcPct val="125000"/>
              </a:lnSpc>
              <a:buFont typeface="Courier New" panose="02070309020205020404" pitchFamily="49" charset="0"/>
              <a:buChar char="o"/>
            </a:pPr>
            <a:r>
              <a:rPr lang="en-US" sz="2100" dirty="0">
                <a:solidFill>
                  <a:srgbClr val="0070C0"/>
                </a:solidFill>
                <a:cs typeface="Calibri Light" panose="020F0302020204030204" pitchFamily="34" charset="0"/>
              </a:rPr>
              <a:t>The public often does not know their true benefits. </a:t>
            </a:r>
          </a:p>
          <a:p>
            <a:pPr marL="1257300" lvl="2" indent="-342900">
              <a:lnSpc>
                <a:spcPct val="125000"/>
              </a:lnSpc>
              <a:buFont typeface="Wingdings" panose="05000000000000000000" pitchFamily="2" charset="2"/>
              <a:buChar char="§"/>
            </a:pPr>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370820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728804" y="2023183"/>
            <a:ext cx="10734391" cy="4154984"/>
          </a:xfrm>
          <a:prstGeom prst="rect">
            <a:avLst/>
          </a:prstGeom>
          <a:noFill/>
          <a:effectLst/>
        </p:spPr>
        <p:txBody>
          <a:bodyPr wrap="square" rtlCol="0">
            <a:spAutoFit/>
          </a:bodyPr>
          <a:lstStyle/>
          <a:p>
            <a:pPr lvl="1"/>
            <a:r>
              <a:rPr lang="en-US" sz="2200" b="1" dirty="0"/>
              <a:t>Abstract: </a:t>
            </a:r>
            <a:r>
              <a:rPr lang="en-US" sz="2200" dirty="0"/>
              <a:t>Most cost-benefit analyses assume that the estimates of costs and benefits are more or less accurate and unbiased. </a:t>
            </a:r>
            <a:r>
              <a:rPr lang="en-US" sz="2200" b="1" dirty="0">
                <a:solidFill>
                  <a:srgbClr val="0070C0"/>
                </a:solidFill>
              </a:rPr>
              <a:t>But what if, in reality, estimates are highly inaccurate and biased? Then the assumption that cost-benefit analysis is a rational way to improve resource allocation would be a fallacy. </a:t>
            </a:r>
            <a:r>
              <a:rPr lang="en-US" sz="2200" dirty="0"/>
              <a:t>Based on the largest dataset of its kind, we test the assumption that cost and benefit estimates of public investments are accurate and unbiased. We find this is not the case with overwhelming statistical significance. We document the extent of cost overruns, benefit shortfalls, and forecasting bias in public investments. We further assess whether such inaccuracies seriously distort effective resource allocation, which is found to be the case. We explain our findings in behavioral terms and explore their policy implications. Finally, we conclude that cost-benefit analysis of public investments stands in need of reform and we outline four steps to such reform.</a:t>
            </a:r>
            <a:endParaRPr lang="en-US" sz="2200" dirty="0">
              <a:latin typeface="+mj-lt"/>
              <a:cs typeface="Calibri Light" panose="020F0302020204030204" pitchFamily="34" charset="0"/>
            </a:endParaRPr>
          </a:p>
        </p:txBody>
      </p:sp>
      <p:sp>
        <p:nvSpPr>
          <p:cNvPr id="6" name="Title 2">
            <a:extLst>
              <a:ext uri="{FF2B5EF4-FFF2-40B4-BE49-F238E27FC236}">
                <a16:creationId xmlns:a16="http://schemas.microsoft.com/office/drawing/2014/main" id="{62886FA5-F147-476F-962C-F8F29C058435}"/>
              </a:ext>
            </a:extLst>
          </p:cNvPr>
          <p:cNvSpPr txBox="1">
            <a:spLocks/>
          </p:cNvSpPr>
          <p:nvPr/>
        </p:nvSpPr>
        <p:spPr>
          <a:xfrm>
            <a:off x="2285844" y="343460"/>
            <a:ext cx="7620312" cy="1257880"/>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Cost-Benefit Fallacy:</a:t>
            </a:r>
          </a:p>
          <a:p>
            <a:pPr algn="ctr"/>
            <a:r>
              <a:rPr lang="en-US" sz="4000" dirty="0">
                <a:solidFill>
                  <a:schemeClr val="tx1"/>
                </a:solidFill>
                <a:latin typeface="+mj-lt"/>
              </a:rPr>
              <a:t>Why Cost-Benefit Analysis Is Broken and How to Fix It (</a:t>
            </a:r>
            <a:r>
              <a:rPr lang="en-US" sz="4000" dirty="0">
                <a:solidFill>
                  <a:schemeClr val="tx1"/>
                </a:solidFill>
                <a:latin typeface="+mj-lt"/>
                <a:hlinkClick r:id="rId4"/>
              </a:rPr>
              <a:t>here</a:t>
            </a:r>
            <a:r>
              <a:rPr lang="en-US" sz="4000" dirty="0">
                <a:solidFill>
                  <a:schemeClr val="tx1"/>
                </a:solidFill>
                <a:latin typeface="+mj-lt"/>
              </a:rPr>
              <a:t>)</a:t>
            </a:r>
          </a:p>
          <a:p>
            <a:pPr algn="ctr"/>
            <a:endParaRPr lang="en-US" sz="4000" dirty="0">
              <a:solidFill>
                <a:schemeClr val="tx1"/>
              </a:solidFill>
              <a:latin typeface="+mj-lt"/>
            </a:endParaRPr>
          </a:p>
          <a:p>
            <a:pPr algn="ctr"/>
            <a:r>
              <a:rPr lang="en-US" sz="4000" dirty="0">
                <a:solidFill>
                  <a:schemeClr val="tx1"/>
                </a:solidFill>
                <a:latin typeface="+mj-lt"/>
              </a:rPr>
              <a:t>By: Bent </a:t>
            </a:r>
            <a:r>
              <a:rPr lang="en-US" sz="4000" dirty="0" err="1">
                <a:solidFill>
                  <a:schemeClr val="tx1"/>
                </a:solidFill>
                <a:latin typeface="+mj-lt"/>
              </a:rPr>
              <a:t>Flyvbjerg</a:t>
            </a:r>
            <a:r>
              <a:rPr lang="en-US" sz="4000" dirty="0">
                <a:solidFill>
                  <a:schemeClr val="tx1"/>
                </a:solidFill>
                <a:latin typeface="+mj-lt"/>
              </a:rPr>
              <a:t> and Dirk W. Bester</a:t>
            </a:r>
          </a:p>
        </p:txBody>
      </p:sp>
    </p:spTree>
    <p:custDataLst>
      <p:tags r:id="rId1"/>
    </p:custDataLst>
    <p:extLst>
      <p:ext uri="{BB962C8B-B14F-4D97-AF65-F5344CB8AC3E}">
        <p14:creationId xmlns:p14="http://schemas.microsoft.com/office/powerpoint/2010/main" val="4048741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4BED61-11F5-0D38-FE65-9DC37AEFAEF7}"/>
              </a:ext>
            </a:extLst>
          </p:cNvPr>
          <p:cNvPicPr>
            <a:picLocks noChangeAspect="1"/>
          </p:cNvPicPr>
          <p:nvPr/>
        </p:nvPicPr>
        <p:blipFill>
          <a:blip r:embed="rId4"/>
          <a:stretch>
            <a:fillRect/>
          </a:stretch>
        </p:blipFill>
        <p:spPr>
          <a:xfrm>
            <a:off x="1541123" y="1910511"/>
            <a:ext cx="8820947" cy="4325494"/>
          </a:xfrm>
          <a:prstGeom prst="rect">
            <a:avLst/>
          </a:prstGeom>
        </p:spPr>
      </p:pic>
      <p:sp>
        <p:nvSpPr>
          <p:cNvPr id="5" name="Title 2">
            <a:extLst>
              <a:ext uri="{FF2B5EF4-FFF2-40B4-BE49-F238E27FC236}">
                <a16:creationId xmlns:a16="http://schemas.microsoft.com/office/drawing/2014/main" id="{F7D6A756-5691-AC0C-D4DF-0FDC8605A829}"/>
              </a:ext>
            </a:extLst>
          </p:cNvPr>
          <p:cNvSpPr txBox="1">
            <a:spLocks/>
          </p:cNvSpPr>
          <p:nvPr/>
        </p:nvSpPr>
        <p:spPr>
          <a:xfrm>
            <a:off x="2285844" y="343460"/>
            <a:ext cx="7620312" cy="1257880"/>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Cost-Benefit Fallacy:</a:t>
            </a:r>
          </a:p>
          <a:p>
            <a:pPr algn="ctr"/>
            <a:r>
              <a:rPr lang="en-US" sz="4000" dirty="0">
                <a:solidFill>
                  <a:schemeClr val="tx1"/>
                </a:solidFill>
                <a:latin typeface="+mj-lt"/>
              </a:rPr>
              <a:t>Why Cost-Benefit Analysis Is Broken and How to Fix It (</a:t>
            </a:r>
            <a:r>
              <a:rPr lang="en-US" sz="4000" dirty="0">
                <a:solidFill>
                  <a:schemeClr val="tx1"/>
                </a:solidFill>
                <a:latin typeface="+mj-lt"/>
                <a:hlinkClick r:id="rId5"/>
              </a:rPr>
              <a:t>here</a:t>
            </a:r>
            <a:r>
              <a:rPr lang="en-US" sz="4000" dirty="0">
                <a:solidFill>
                  <a:schemeClr val="tx1"/>
                </a:solidFill>
                <a:latin typeface="+mj-lt"/>
              </a:rPr>
              <a:t>)</a:t>
            </a:r>
          </a:p>
          <a:p>
            <a:pPr algn="ctr"/>
            <a:endParaRPr lang="en-US" sz="4000" dirty="0">
              <a:solidFill>
                <a:schemeClr val="tx1"/>
              </a:solidFill>
              <a:latin typeface="+mj-lt"/>
            </a:endParaRPr>
          </a:p>
          <a:p>
            <a:pPr algn="ctr"/>
            <a:r>
              <a:rPr lang="en-US" sz="4000" dirty="0">
                <a:solidFill>
                  <a:schemeClr val="tx1"/>
                </a:solidFill>
                <a:latin typeface="+mj-lt"/>
              </a:rPr>
              <a:t>By: Bent </a:t>
            </a:r>
            <a:r>
              <a:rPr lang="en-US" sz="4000" dirty="0" err="1">
                <a:solidFill>
                  <a:schemeClr val="tx1"/>
                </a:solidFill>
                <a:latin typeface="+mj-lt"/>
              </a:rPr>
              <a:t>Flyvbjerg</a:t>
            </a:r>
            <a:r>
              <a:rPr lang="en-US" sz="4000" dirty="0">
                <a:solidFill>
                  <a:schemeClr val="tx1"/>
                </a:solidFill>
                <a:latin typeface="+mj-lt"/>
              </a:rPr>
              <a:t> and Dirk W. Bester</a:t>
            </a:r>
          </a:p>
        </p:txBody>
      </p:sp>
    </p:spTree>
    <p:custDataLst>
      <p:tags r:id="rId1"/>
    </p:custDataLst>
    <p:extLst>
      <p:ext uri="{BB962C8B-B14F-4D97-AF65-F5344CB8AC3E}">
        <p14:creationId xmlns:p14="http://schemas.microsoft.com/office/powerpoint/2010/main" val="1988068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 Philosophical Question: </a:t>
            </a:r>
            <a:r>
              <a:rPr lang="en-US" sz="4000" dirty="0">
                <a:solidFill>
                  <a:srgbClr val="0070C0"/>
                </a:solidFill>
                <a:latin typeface="+mj-lt"/>
                <a:hlinkClick r:id="rId4"/>
              </a:rPr>
              <a:t>Newbold (2019)</a:t>
            </a:r>
            <a:endParaRPr lang="en-US" sz="4000" dirty="0">
              <a:solidFill>
                <a:srgbClr val="0070C0"/>
              </a:solidFill>
              <a:latin typeface="+mj-l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676D941-AB54-D7F1-EDE8-1183BA63FCCB}"/>
                  </a:ext>
                </a:extLst>
              </p:cNvPr>
              <p:cNvSpPr txBox="1"/>
              <p:nvPr/>
            </p:nvSpPr>
            <p:spPr>
              <a:xfrm>
                <a:off x="976922" y="1553101"/>
                <a:ext cx="10273280" cy="5484515"/>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When is no number better than some number?</a:t>
                </a:r>
              </a:p>
              <a:p>
                <a:pPr marL="800100" lvl="1" indent="-342900">
                  <a:lnSpc>
                    <a:spcPct val="125000"/>
                  </a:lnSpc>
                  <a:buFont typeface="Wingdings" panose="05000000000000000000" pitchFamily="2" charset="2"/>
                  <a:buChar char="§"/>
                </a:pPr>
                <a:r>
                  <a:rPr lang="en-US" sz="2400" dirty="0"/>
                  <a:t>If our predictive models have high error rates, then </a:t>
                </a:r>
                <a:r>
                  <a:rPr lang="en-US" sz="2400" i="1" dirty="0"/>
                  <a:t>no number </a:t>
                </a:r>
                <a:r>
                  <a:rPr lang="en-US" sz="2400" dirty="0"/>
                  <a:t>can be better than </a:t>
                </a:r>
                <a:r>
                  <a:rPr lang="en-US" sz="2400" i="1" dirty="0"/>
                  <a:t>some number</a:t>
                </a:r>
                <a:r>
                  <a:rPr lang="en-US" sz="2400" dirty="0"/>
                  <a:t>. </a:t>
                </a:r>
                <a:r>
                  <a:rPr lang="en-US" sz="24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Regulator will choose level of pollution abatement where </a:t>
                </a:r>
                <a14:m>
                  <m:oMath xmlns:m="http://schemas.openxmlformats.org/officeDocument/2006/math">
                    <m:acc>
                      <m:accPr>
                        <m:chr m:val="̂"/>
                        <m:ctrlPr>
                          <a:rPr lang="en-US" sz="2400" i="1" smtClean="0">
                            <a:latin typeface="Cambria Math" panose="02040503050406030204" pitchFamily="18" charset="0"/>
                            <a:cs typeface="Calibri Light" panose="020F0302020204030204" pitchFamily="34" charset="0"/>
                          </a:rPr>
                        </m:ctrlPr>
                      </m:accPr>
                      <m:e>
                        <m:r>
                          <a:rPr lang="en-US" sz="2400" b="0" i="1" smtClean="0">
                            <a:latin typeface="Cambria Math" panose="02040503050406030204" pitchFamily="18" charset="0"/>
                            <a:cs typeface="Calibri Light" panose="020F0302020204030204" pitchFamily="34" charset="0"/>
                          </a:rPr>
                          <m:t>𝑀𝐵</m:t>
                        </m:r>
                        <m:r>
                          <a:rPr lang="en-US" sz="2400" b="0" i="1" smtClean="0">
                            <a:latin typeface="Cambria Math" panose="02040503050406030204" pitchFamily="18" charset="0"/>
                            <a:cs typeface="Calibri Light" panose="020F0302020204030204" pitchFamily="34" charset="0"/>
                          </a:rPr>
                          <m:t> </m:t>
                        </m:r>
                      </m:e>
                    </m:acc>
                  </m:oMath>
                </a14:m>
                <a:r>
                  <a:rPr lang="en-US" sz="2400" dirty="0">
                    <a:cs typeface="Calibri Light" panose="020F0302020204030204" pitchFamily="34" charset="0"/>
                  </a:rPr>
                  <a:t>= </a:t>
                </a:r>
                <a14:m>
                  <m:oMath xmlns:m="http://schemas.openxmlformats.org/officeDocument/2006/math">
                    <m:acc>
                      <m:accPr>
                        <m:chr m:val="̂"/>
                        <m:ctrlPr>
                          <a:rPr lang="en-US" sz="2400" i="1" smtClean="0">
                            <a:latin typeface="Cambria Math" panose="02040503050406030204" pitchFamily="18" charset="0"/>
                            <a:cs typeface="Calibri Light" panose="020F0302020204030204" pitchFamily="34" charset="0"/>
                          </a:rPr>
                        </m:ctrlPr>
                      </m:accPr>
                      <m:e>
                        <m:r>
                          <a:rPr lang="en-US" sz="2400" b="0" i="1" smtClean="0">
                            <a:latin typeface="Cambria Math" panose="02040503050406030204" pitchFamily="18" charset="0"/>
                            <a:cs typeface="Calibri Light" panose="020F0302020204030204" pitchFamily="34" charset="0"/>
                          </a:rPr>
                          <m:t>𝑀𝐶</m:t>
                        </m:r>
                      </m:e>
                    </m:acc>
                  </m:oMath>
                </a14:m>
                <a:r>
                  <a:rPr lang="en-US" sz="2400" dirty="0">
                    <a:cs typeface="Calibri Light" panose="020F0302020204030204" pitchFamily="34" charset="0"/>
                  </a:rPr>
                  <a:t>.</a:t>
                </a:r>
              </a:p>
              <a:p>
                <a:pPr marL="1257300" lvl="2" indent="-342900">
                  <a:lnSpc>
                    <a:spcPct val="125000"/>
                  </a:lnSpc>
                  <a:buFont typeface="Courier New" panose="02070309020205020404" pitchFamily="49" charset="0"/>
                  <a:buChar char="o"/>
                </a:pPr>
                <a:r>
                  <a:rPr lang="en-US" sz="2400" dirty="0">
                    <a:cs typeface="Calibri Light" panose="020F0302020204030204" pitchFamily="34" charset="0"/>
                  </a:rPr>
                  <a:t>Even with adequate explanation of uncertainty and unquantified benefits, will decision-makers know how to weigh economic efficiency considerations alongside other priorities?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Can providing some number be better than no number if it helps us see whether quantifiable benefits still outweigh quantified costs?</a:t>
                </a:r>
              </a:p>
              <a:p>
                <a:pPr marL="1257300" lvl="2" indent="-342900">
                  <a:lnSpc>
                    <a:spcPct val="125000"/>
                  </a:lnSpc>
                  <a:buFont typeface="Wingdings" panose="05000000000000000000" pitchFamily="2" charset="2"/>
                  <a:buChar char="§"/>
                </a:pPr>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p:txBody>
          </p:sp>
        </mc:Choice>
        <mc:Fallback xmlns="">
          <p:sp>
            <p:nvSpPr>
              <p:cNvPr id="2" name="TextBox 1">
                <a:extLst>
                  <a:ext uri="{FF2B5EF4-FFF2-40B4-BE49-F238E27FC236}">
                    <a16:creationId xmlns:a16="http://schemas.microsoft.com/office/drawing/2014/main" id="{0676D941-AB54-D7F1-EDE8-1183BA63FCCB}"/>
                  </a:ext>
                </a:extLst>
              </p:cNvPr>
              <p:cNvSpPr txBox="1">
                <a:spLocks noRot="1" noChangeAspect="1" noMove="1" noResize="1" noEditPoints="1" noAdjustHandles="1" noChangeArrowheads="1" noChangeShapeType="1" noTextEdit="1"/>
              </p:cNvSpPr>
              <p:nvPr/>
            </p:nvSpPr>
            <p:spPr>
              <a:xfrm>
                <a:off x="976922" y="1553101"/>
                <a:ext cx="10273280" cy="5484515"/>
              </a:xfrm>
              <a:prstGeom prst="rect">
                <a:avLst/>
              </a:prstGeom>
              <a:blipFill>
                <a:blip r:embed="rId5"/>
                <a:stretch>
                  <a:fillRect l="-890"/>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967486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99145" y="2146549"/>
            <a:ext cx="4815335" cy="289015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Every year, the White House’s Office of Management and Budget submits a 100+ page report to congress on the benefits and costs of all regulations.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BCA is very important in shaping policy.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Valuable to know how it works.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Relevance of the Benefit Cost Analysis</a:t>
            </a:r>
          </a:p>
        </p:txBody>
      </p:sp>
      <p:pic>
        <p:nvPicPr>
          <p:cNvPr id="3" name="Picture 2">
            <a:extLst>
              <a:ext uri="{FF2B5EF4-FFF2-40B4-BE49-F238E27FC236}">
                <a16:creationId xmlns:a16="http://schemas.microsoft.com/office/drawing/2014/main" id="{6B1EBCD9-5D97-BBAA-C9D9-8BA822C84FF0}"/>
              </a:ext>
            </a:extLst>
          </p:cNvPr>
          <p:cNvPicPr>
            <a:picLocks noChangeAspect="1"/>
          </p:cNvPicPr>
          <p:nvPr/>
        </p:nvPicPr>
        <p:blipFill>
          <a:blip r:embed="rId4"/>
          <a:stretch>
            <a:fillRect/>
          </a:stretch>
        </p:blipFill>
        <p:spPr>
          <a:xfrm>
            <a:off x="5740623" y="2078864"/>
            <a:ext cx="6258798" cy="3429479"/>
          </a:xfrm>
          <a:prstGeom prst="rect">
            <a:avLst/>
          </a:prstGeom>
        </p:spPr>
      </p:pic>
      <p:sp>
        <p:nvSpPr>
          <p:cNvPr id="6" name="TextBox 5">
            <a:extLst>
              <a:ext uri="{FF2B5EF4-FFF2-40B4-BE49-F238E27FC236}">
                <a16:creationId xmlns:a16="http://schemas.microsoft.com/office/drawing/2014/main" id="{0B5AC369-1651-119D-7842-732A4FD96028}"/>
              </a:ext>
            </a:extLst>
          </p:cNvPr>
          <p:cNvSpPr txBox="1"/>
          <p:nvPr/>
        </p:nvSpPr>
        <p:spPr>
          <a:xfrm>
            <a:off x="7952198" y="5508343"/>
            <a:ext cx="414733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See more </a:t>
            </a:r>
            <a:r>
              <a:rPr lang="en-US" sz="1600" dirty="0">
                <a:cs typeface="Calibri Light" panose="020F0302020204030204" pitchFamily="34" charset="0"/>
                <a:hlinkClick r:id="rId5"/>
              </a:rPr>
              <a:t>OMB reports to Congress</a:t>
            </a:r>
            <a:r>
              <a:rPr lang="en-US" sz="1600" dirty="0">
                <a:cs typeface="Calibri Light" panose="020F0302020204030204" pitchFamily="34" charset="0"/>
              </a:rPr>
              <a:t>.</a:t>
            </a:r>
            <a:endParaRPr lang="en-US" sz="1600" i="1" dirty="0">
              <a:cs typeface="Calibri Light" panose="020F0302020204030204" pitchFamily="34" charset="0"/>
            </a:endParaRPr>
          </a:p>
        </p:txBody>
      </p:sp>
      <p:sp>
        <p:nvSpPr>
          <p:cNvPr id="7" name="Rectangle 6">
            <a:extLst>
              <a:ext uri="{FF2B5EF4-FFF2-40B4-BE49-F238E27FC236}">
                <a16:creationId xmlns:a16="http://schemas.microsoft.com/office/drawing/2014/main" id="{F0F2CDB6-3529-20F6-697E-1E22E7659C53}"/>
              </a:ext>
            </a:extLst>
          </p:cNvPr>
          <p:cNvSpPr/>
          <p:nvPr/>
        </p:nvSpPr>
        <p:spPr>
          <a:xfrm>
            <a:off x="5740623" y="4479533"/>
            <a:ext cx="6258798" cy="3551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625197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295610" y="1369285"/>
            <a:ext cx="5622305" cy="4295791"/>
          </a:xfrm>
          <a:prstGeom prst="rect">
            <a:avLst/>
          </a:prstGeom>
          <a:noFill/>
          <a:effectLst/>
        </p:spPr>
        <p:txBody>
          <a:bodyPr wrap="square" rtlCol="0">
            <a:spAutoFit/>
          </a:bodyPr>
          <a:lstStyle/>
          <a:p>
            <a:pPr eaLnBrk="1" hangingPunct="1">
              <a:lnSpc>
                <a:spcPct val="125000"/>
              </a:lnSpc>
            </a:pPr>
            <a:r>
              <a:rPr lang="en-US" sz="2000" dirty="0"/>
              <a:t>An assessment of economic efficiency generally does not consider </a:t>
            </a:r>
            <a:r>
              <a:rPr lang="en-US" sz="2000" dirty="0">
                <a:solidFill>
                  <a:srgbClr val="0070C0"/>
                </a:solidFill>
              </a:rPr>
              <a:t>distributional impacts </a:t>
            </a:r>
            <a:r>
              <a:rPr lang="en-US" sz="2000" dirty="0"/>
              <a:t>(i.e., equity).</a:t>
            </a:r>
          </a:p>
          <a:p>
            <a:pPr marL="800100" lvl="1" indent="-342900">
              <a:lnSpc>
                <a:spcPct val="125000"/>
              </a:lnSpc>
              <a:buFont typeface="Wingdings" panose="05000000000000000000" pitchFamily="2" charset="2"/>
              <a:buChar char="§"/>
            </a:pPr>
            <a:r>
              <a:rPr lang="en-US" sz="2000" dirty="0"/>
              <a:t>Equity is subjective</a:t>
            </a:r>
          </a:p>
          <a:p>
            <a:pPr marL="800100" lvl="1" indent="-342900" eaLnBrk="1" hangingPunct="1">
              <a:lnSpc>
                <a:spcPct val="125000"/>
              </a:lnSpc>
              <a:buFont typeface="Wingdings" panose="05000000000000000000" pitchFamily="2" charset="2"/>
              <a:buChar char="§"/>
            </a:pPr>
            <a:r>
              <a:rPr lang="en-US" sz="2000" dirty="0"/>
              <a:t>There is no </a:t>
            </a:r>
            <a:r>
              <a:rPr lang="en-US" sz="2000" i="1" dirty="0"/>
              <a:t>positive</a:t>
            </a:r>
            <a:r>
              <a:rPr lang="en-US" sz="2000" dirty="0"/>
              <a:t> way to determine a “better” distribution of income or environmental protection. </a:t>
            </a:r>
          </a:p>
          <a:p>
            <a:pPr marL="800100" lvl="1" indent="-342900" eaLnBrk="1" hangingPunct="1">
              <a:lnSpc>
                <a:spcPct val="125000"/>
              </a:lnSpc>
              <a:buFont typeface="Wingdings" panose="05000000000000000000" pitchFamily="2" charset="2"/>
              <a:buChar char="§"/>
            </a:pPr>
            <a:r>
              <a:rPr lang="en-US" sz="2000" dirty="0"/>
              <a:t>As such, BCAs typically treat an additional dollar of income as equivalent no matter who receives it. </a:t>
            </a:r>
          </a:p>
          <a:p>
            <a:pPr marL="1257300" lvl="2" indent="-342900">
              <a:lnSpc>
                <a:spcPct val="125000"/>
              </a:lnSpc>
              <a:buFont typeface="Courier New" panose="02070309020205020404" pitchFamily="49" charset="0"/>
              <a:buChar char="o"/>
            </a:pPr>
            <a:r>
              <a:rPr lang="en-US" sz="2000" i="1" dirty="0"/>
              <a:t>Is this approach positive?</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Efficiency ≠ Equity </a:t>
            </a:r>
          </a:p>
        </p:txBody>
      </p:sp>
      <p:pic>
        <p:nvPicPr>
          <p:cNvPr id="2050" name="Picture 2" descr="Americans like billionaires less after they got richer in the pandemic - Vox">
            <a:extLst>
              <a:ext uri="{FF2B5EF4-FFF2-40B4-BE49-F238E27FC236}">
                <a16:creationId xmlns:a16="http://schemas.microsoft.com/office/drawing/2014/main" id="{EAEABBC3-C9AF-206E-5D22-247F4AD5D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58" y="1729197"/>
            <a:ext cx="5941032" cy="39606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ACFB27-362B-5B3F-CC2D-9D93A213EDBD}"/>
              </a:ext>
            </a:extLst>
          </p:cNvPr>
          <p:cNvSpPr txBox="1"/>
          <p:nvPr/>
        </p:nvSpPr>
        <p:spPr>
          <a:xfrm>
            <a:off x="5917915" y="5689885"/>
            <a:ext cx="5941032" cy="685059"/>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Vox, “What Americans really think about billionaires during the pandemic”</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224235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n-lt"/>
                <a:ea typeface="Cambria" panose="02040503050406030204" pitchFamily="18" charset="0"/>
              </a:rPr>
              <a:t>Part 4: Equity Weights</a:t>
            </a:r>
          </a:p>
        </p:txBody>
      </p:sp>
    </p:spTree>
    <p:extLst>
      <p:ext uri="{BB962C8B-B14F-4D97-AF65-F5344CB8AC3E}">
        <p14:creationId xmlns:p14="http://schemas.microsoft.com/office/powerpoint/2010/main" val="4194002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9914104" cy="819455"/>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short section on equity weights was included in the proposed revisions to circular A4:</a:t>
            </a:r>
            <a:endParaRPr lang="en-US" sz="2100" dirty="0">
              <a:cs typeface="Calibri Light" panose="020F0302020204030204" pitchFamily="34" charset="0"/>
            </a:endParaRPr>
          </a:p>
          <a:p>
            <a:pPr marL="800100" lvl="1" indent="-342900">
              <a:buFont typeface="Arial" panose="020B0604020202020204" pitchFamily="34" charset="0"/>
              <a:buChar char="•"/>
            </a:pPr>
            <a:endParaRPr lang="en-US" sz="2100" dirty="0">
              <a:cs typeface="Calibri Light" panose="020F0302020204030204" pitchFamily="34"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Equity Weighting in BCA is Controversial</a:t>
            </a:r>
          </a:p>
        </p:txBody>
      </p:sp>
      <p:pic>
        <p:nvPicPr>
          <p:cNvPr id="5" name="Picture 4">
            <a:extLst>
              <a:ext uri="{FF2B5EF4-FFF2-40B4-BE49-F238E27FC236}">
                <a16:creationId xmlns:a16="http://schemas.microsoft.com/office/drawing/2014/main" id="{82E92F07-8509-2F62-1D5E-5B8DB8109DB1}"/>
              </a:ext>
            </a:extLst>
          </p:cNvPr>
          <p:cNvPicPr>
            <a:picLocks noChangeAspect="1"/>
          </p:cNvPicPr>
          <p:nvPr/>
        </p:nvPicPr>
        <p:blipFill>
          <a:blip r:embed="rId4"/>
          <a:stretch>
            <a:fillRect/>
          </a:stretch>
        </p:blipFill>
        <p:spPr>
          <a:xfrm>
            <a:off x="3020601" y="2372556"/>
            <a:ext cx="5826747" cy="3755795"/>
          </a:xfrm>
          <a:prstGeom prst="rect">
            <a:avLst/>
          </a:prstGeom>
        </p:spPr>
      </p:pic>
      <p:sp>
        <p:nvSpPr>
          <p:cNvPr id="6" name="TextBox 5">
            <a:extLst>
              <a:ext uri="{FF2B5EF4-FFF2-40B4-BE49-F238E27FC236}">
                <a16:creationId xmlns:a16="http://schemas.microsoft.com/office/drawing/2014/main" id="{683806DA-220D-DE5A-ECE1-B580E024609C}"/>
              </a:ext>
            </a:extLst>
          </p:cNvPr>
          <p:cNvSpPr txBox="1"/>
          <p:nvPr/>
        </p:nvSpPr>
        <p:spPr>
          <a:xfrm>
            <a:off x="9456505" y="6044530"/>
            <a:ext cx="2588657" cy="369332"/>
          </a:xfrm>
          <a:prstGeom prst="rect">
            <a:avLst/>
          </a:prstGeom>
          <a:noFill/>
        </p:spPr>
        <p:txBody>
          <a:bodyPr wrap="none" rtlCol="0">
            <a:spAutoFit/>
          </a:bodyPr>
          <a:lstStyle/>
          <a:p>
            <a:r>
              <a:rPr lang="en-US" dirty="0">
                <a:hlinkClick r:id="rId5"/>
              </a:rPr>
              <a:t>See the whole document.</a:t>
            </a:r>
            <a:endParaRPr lang="en-US" dirty="0"/>
          </a:p>
        </p:txBody>
      </p:sp>
    </p:spTree>
    <p:custDataLst>
      <p:tags r:id="rId1"/>
    </p:custDataLst>
    <p:extLst>
      <p:ext uri="{BB962C8B-B14F-4D97-AF65-F5344CB8AC3E}">
        <p14:creationId xmlns:p14="http://schemas.microsoft.com/office/powerpoint/2010/main" val="985145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976922" y="1522956"/>
            <a:ext cx="9914104" cy="1274323"/>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The proposed revisions were reviewed by an expert panel and released in August, 2023. You can </a:t>
            </a:r>
            <a:r>
              <a:rPr lang="en-US" sz="2100" dirty="0">
                <a:cs typeface="Times New Roman" panose="02020603050405020304" pitchFamily="18" charset="0"/>
                <a:hlinkClick r:id="rId4"/>
              </a:rPr>
              <a:t>read their comments here</a:t>
            </a:r>
            <a:r>
              <a:rPr lang="en-US" sz="2100" dirty="0">
                <a:cs typeface="Times New Roman" panose="02020603050405020304" pitchFamily="18" charset="0"/>
              </a:rPr>
              <a:t>. Four of the commenters responded to guidance on equity weights. Some of their considerations:</a:t>
            </a:r>
            <a:endParaRPr lang="en-US" sz="2100" dirty="0">
              <a:cs typeface="Calibri Light" panose="020F0302020204030204" pitchFamily="34"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Equity Weighting in BCA is Controversial</a:t>
            </a:r>
          </a:p>
        </p:txBody>
      </p:sp>
      <p:pic>
        <p:nvPicPr>
          <p:cNvPr id="3" name="Picture 2">
            <a:extLst>
              <a:ext uri="{FF2B5EF4-FFF2-40B4-BE49-F238E27FC236}">
                <a16:creationId xmlns:a16="http://schemas.microsoft.com/office/drawing/2014/main" id="{5F8A8150-2D70-6BBE-A080-D1493467C619}"/>
              </a:ext>
            </a:extLst>
          </p:cNvPr>
          <p:cNvPicPr>
            <a:picLocks noChangeAspect="1"/>
          </p:cNvPicPr>
          <p:nvPr/>
        </p:nvPicPr>
        <p:blipFill>
          <a:blip r:embed="rId5"/>
          <a:stretch>
            <a:fillRect/>
          </a:stretch>
        </p:blipFill>
        <p:spPr>
          <a:xfrm>
            <a:off x="2156863" y="4806615"/>
            <a:ext cx="7878274" cy="1390844"/>
          </a:xfrm>
          <a:prstGeom prst="rect">
            <a:avLst/>
          </a:prstGeom>
        </p:spPr>
      </p:pic>
      <p:pic>
        <p:nvPicPr>
          <p:cNvPr id="10" name="Picture 9">
            <a:extLst>
              <a:ext uri="{FF2B5EF4-FFF2-40B4-BE49-F238E27FC236}">
                <a16:creationId xmlns:a16="http://schemas.microsoft.com/office/drawing/2014/main" id="{F3E913B9-E6FC-B760-17F9-D026B481EFD5}"/>
              </a:ext>
            </a:extLst>
          </p:cNvPr>
          <p:cNvPicPr>
            <a:picLocks noChangeAspect="1"/>
          </p:cNvPicPr>
          <p:nvPr/>
        </p:nvPicPr>
        <p:blipFill>
          <a:blip r:embed="rId6"/>
          <a:stretch>
            <a:fillRect/>
          </a:stretch>
        </p:blipFill>
        <p:spPr>
          <a:xfrm>
            <a:off x="1647126" y="3020788"/>
            <a:ext cx="8573696" cy="1562318"/>
          </a:xfrm>
          <a:prstGeom prst="rect">
            <a:avLst/>
          </a:prstGeom>
        </p:spPr>
      </p:pic>
    </p:spTree>
    <p:custDataLst>
      <p:tags r:id="rId1"/>
    </p:custDataLst>
    <p:extLst>
      <p:ext uri="{BB962C8B-B14F-4D97-AF65-F5344CB8AC3E}">
        <p14:creationId xmlns:p14="http://schemas.microsoft.com/office/powerpoint/2010/main" val="1516770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Why Not Equity Weight?</a:t>
            </a:r>
          </a:p>
        </p:txBody>
      </p:sp>
      <p:sp>
        <p:nvSpPr>
          <p:cNvPr id="2" name="TextBox 1">
            <a:extLst>
              <a:ext uri="{FF2B5EF4-FFF2-40B4-BE49-F238E27FC236}">
                <a16:creationId xmlns:a16="http://schemas.microsoft.com/office/drawing/2014/main" id="{0676D941-AB54-D7F1-EDE8-1183BA63FCCB}"/>
              </a:ext>
            </a:extLst>
          </p:cNvPr>
          <p:cNvSpPr txBox="1"/>
          <p:nvPr/>
        </p:nvSpPr>
        <p:spPr>
          <a:xfrm>
            <a:off x="976922" y="1553101"/>
            <a:ext cx="10273280" cy="4102020"/>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A few reasons offered by the expert panel and also discussed in prior readings: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Equity weighting analysis takes away from other important considerations. </a:t>
            </a:r>
          </a:p>
          <a:p>
            <a:pPr marL="1257300" lvl="2" indent="-342900">
              <a:lnSpc>
                <a:spcPct val="125000"/>
              </a:lnSpc>
              <a:buFont typeface="Courier New" panose="02070309020205020404" pitchFamily="49" charset="0"/>
              <a:buChar char="o"/>
            </a:pPr>
            <a:r>
              <a:rPr lang="en-US" sz="2100" dirty="0">
                <a:cs typeface="Calibri Light" panose="020F0302020204030204" pitchFamily="34" charset="0"/>
              </a:rPr>
              <a:t>Would agencies forgo EJ and distributional work if they have equity weights?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It makes the BCA less transparent. The values are a black box.  </a:t>
            </a:r>
          </a:p>
          <a:p>
            <a:pPr marL="1257300" lvl="2" indent="-342900">
              <a:lnSpc>
                <a:spcPct val="125000"/>
              </a:lnSpc>
              <a:buFont typeface="Courier New" panose="02070309020205020404" pitchFamily="49" charset="0"/>
              <a:buChar char="o"/>
            </a:pPr>
            <a:r>
              <a:rPr lang="en-US" sz="2100" dirty="0">
                <a:cs typeface="Calibri Light" panose="020F0302020204030204" pitchFamily="34" charset="0"/>
              </a:rPr>
              <a:t>It’s easy to interpret a $ value, not so much an equity weighted value.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VSL is already a progressive valuation metric. Weighting a weighted metric.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Unclear society would actually prefer weighted outcomes. </a:t>
            </a:r>
          </a:p>
          <a:p>
            <a:pPr marL="1257300" lvl="2" indent="-342900">
              <a:lnSpc>
                <a:spcPct val="125000"/>
              </a:lnSpc>
              <a:buFont typeface="Courier New" panose="02070309020205020404" pitchFamily="49" charset="0"/>
              <a:buChar char="o"/>
            </a:pPr>
            <a:r>
              <a:rPr lang="en-US" sz="2100" dirty="0">
                <a:cs typeface="Calibri Light" panose="020F0302020204030204" pitchFamily="34" charset="0"/>
              </a:rPr>
              <a:t>What if most of the redistribution moves $ from middle class to lower class?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Economists are still fleshing out the implications of different equity weighting approaches. </a:t>
            </a:r>
          </a:p>
        </p:txBody>
      </p:sp>
    </p:spTree>
    <p:custDataLst>
      <p:tags r:id="rId1"/>
    </p:custDataLst>
    <p:extLst>
      <p:ext uri="{BB962C8B-B14F-4D97-AF65-F5344CB8AC3E}">
        <p14:creationId xmlns:p14="http://schemas.microsoft.com/office/powerpoint/2010/main" val="2855432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680922" y="1682047"/>
            <a:ext cx="5863716" cy="4985980"/>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Suppose a federal agency is regulating a chemical used in dry cleaning facilities.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Let’s pull some plausible numbers from the </a:t>
            </a:r>
            <a:r>
              <a:rPr lang="en-US" sz="2400" dirty="0">
                <a:cs typeface="Calibri Light" panose="020F0302020204030204" pitchFamily="34" charset="0"/>
                <a:hlinkClick r:id="rId4"/>
              </a:rPr>
              <a:t>economic analysis for PCE (2023)</a:t>
            </a:r>
            <a:r>
              <a:rPr lang="en-US" sz="2400" dirty="0">
                <a:cs typeface="Calibri Light" panose="020F0302020204030204" pitchFamily="34" charset="0"/>
              </a:rPr>
              <a:t>. </a:t>
            </a:r>
          </a:p>
          <a:p>
            <a:pPr>
              <a:lnSpc>
                <a:spcPct val="125000"/>
              </a:lnSpc>
            </a:pPr>
            <a:endParaRPr lang="en-US" sz="2400" dirty="0">
              <a:cs typeface="Calibri Light" panose="020F0302020204030204" pitchFamily="34" charset="0"/>
            </a:endParaRP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Costs $15 million</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Benefits $10 million</a:t>
            </a:r>
          </a:p>
          <a:p>
            <a:pPr>
              <a:lnSpc>
                <a:spcPct val="125000"/>
              </a:lnSpc>
            </a:pPr>
            <a:endParaRPr lang="en-US" sz="2400" dirty="0">
              <a:cs typeface="Calibri Light" panose="020F0302020204030204" pitchFamily="34" charset="0"/>
            </a:endParaRPr>
          </a:p>
          <a:p>
            <a:endParaRPr lang="en-US" sz="2400" dirty="0">
              <a:cs typeface="Calibri Light" panose="020F0302020204030204" pitchFamily="34" charset="0"/>
            </a:endParaRPr>
          </a:p>
          <a:p>
            <a:pPr marL="800100" lvl="1" indent="-342900">
              <a:buFont typeface="Arial" panose="020B0604020202020204" pitchFamily="34" charset="0"/>
              <a:buChar char="•"/>
            </a:pPr>
            <a:endParaRPr lang="en-US" sz="2400" dirty="0">
              <a:cs typeface="Calibri Light" panose="020F0302020204030204" pitchFamily="34"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to Illustrate Equity Weights: PCE</a:t>
            </a:r>
          </a:p>
        </p:txBody>
      </p:sp>
      <p:sp>
        <p:nvSpPr>
          <p:cNvPr id="2" name="TextBox 1">
            <a:extLst>
              <a:ext uri="{FF2B5EF4-FFF2-40B4-BE49-F238E27FC236}">
                <a16:creationId xmlns:a16="http://schemas.microsoft.com/office/drawing/2014/main" id="{70CDC736-81AE-0821-9151-7CDBCB8B72AD}"/>
              </a:ext>
            </a:extLst>
          </p:cNvPr>
          <p:cNvSpPr txBox="1"/>
          <p:nvPr/>
        </p:nvSpPr>
        <p:spPr>
          <a:xfrm>
            <a:off x="7199833" y="5304253"/>
            <a:ext cx="4831206" cy="646331"/>
          </a:xfrm>
          <a:prstGeom prst="rect">
            <a:avLst/>
          </a:prstGeom>
          <a:noFill/>
        </p:spPr>
        <p:txBody>
          <a:bodyPr wrap="square" rtlCol="0">
            <a:spAutoFit/>
          </a:bodyPr>
          <a:lstStyle/>
          <a:p>
            <a:r>
              <a:rPr lang="en-US" dirty="0"/>
              <a:t>Image source: </a:t>
            </a:r>
            <a:r>
              <a:rPr lang="en-US" dirty="0">
                <a:hlinkClick r:id="rId5"/>
              </a:rPr>
              <a:t>Tetrachloroethylene (“PCE”) CDC fact page</a:t>
            </a:r>
            <a:r>
              <a:rPr lang="en-US" dirty="0"/>
              <a:t> </a:t>
            </a:r>
          </a:p>
        </p:txBody>
      </p:sp>
      <p:pic>
        <p:nvPicPr>
          <p:cNvPr id="4" name="Picture 3">
            <a:extLst>
              <a:ext uri="{FF2B5EF4-FFF2-40B4-BE49-F238E27FC236}">
                <a16:creationId xmlns:a16="http://schemas.microsoft.com/office/drawing/2014/main" id="{AF253539-CF09-A30C-1C30-39035F2FEE24}"/>
              </a:ext>
            </a:extLst>
          </p:cNvPr>
          <p:cNvPicPr>
            <a:picLocks noChangeAspect="1"/>
          </p:cNvPicPr>
          <p:nvPr/>
        </p:nvPicPr>
        <p:blipFill>
          <a:blip r:embed="rId6"/>
          <a:stretch>
            <a:fillRect/>
          </a:stretch>
        </p:blipFill>
        <p:spPr>
          <a:xfrm>
            <a:off x="6451658" y="1682047"/>
            <a:ext cx="5376903" cy="3735760"/>
          </a:xfrm>
          <a:prstGeom prst="rect">
            <a:avLst/>
          </a:prstGeom>
        </p:spPr>
      </p:pic>
    </p:spTree>
    <p:custDataLst>
      <p:tags r:id="rId1"/>
    </p:custDataLst>
    <p:extLst>
      <p:ext uri="{BB962C8B-B14F-4D97-AF65-F5344CB8AC3E}">
        <p14:creationId xmlns:p14="http://schemas.microsoft.com/office/powerpoint/2010/main" val="2688158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680922" y="1682047"/>
                <a:ext cx="5863716" cy="4985980"/>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Traditional Kaldor-Hicks efficiency criterion:</a:t>
                </a:r>
              </a:p>
              <a:p>
                <a:pPr>
                  <a:lnSpc>
                    <a:spcPct val="125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r>
                        <a:rPr lang="en-US" sz="2400" b="0" i="1" smtClean="0">
                          <a:latin typeface="Cambria Math" panose="02040503050406030204" pitchFamily="18" charset="0"/>
                          <a:cs typeface="Calibri Light" panose="020F0302020204030204" pitchFamily="34" charset="0"/>
                        </a:rPr>
                        <m:t>𝐶𝑜𝑠𝑡𝑠</m:t>
                      </m:r>
                      <m:r>
                        <a:rPr lang="en-US" sz="2400" b="0" i="1" smtClean="0">
                          <a:latin typeface="Cambria Math" panose="02040503050406030204" pitchFamily="18" charset="0"/>
                          <a:cs typeface="Calibri Light" panose="020F0302020204030204" pitchFamily="34" charset="0"/>
                        </a:rPr>
                        <m:t>&gt;0</m:t>
                      </m:r>
                    </m:oMath>
                  </m:oMathPara>
                </a14:m>
                <a:endParaRPr lang="en-US" sz="2400" b="0" dirty="0">
                  <a:cs typeface="Calibri Light" panose="020F0302020204030204" pitchFamily="34" charset="0"/>
                </a:endParaRPr>
              </a:p>
              <a:p>
                <a:pPr>
                  <a:lnSpc>
                    <a:spcPct val="125000"/>
                  </a:lnSpc>
                </a:pPr>
                <a:endParaRPr lang="en-US" sz="2400" b="0" dirty="0">
                  <a:cs typeface="Calibri Light" panose="020F0302020204030204" pitchFamily="34" charset="0"/>
                </a:endParaRPr>
              </a:p>
              <a:p>
                <a:pPr algn="ctr">
                  <a:lnSpc>
                    <a:spcPct val="125000"/>
                  </a:lnSpc>
                </a:pPr>
                <a:r>
                  <a:rPr lang="en-US" sz="2400" dirty="0">
                    <a:cs typeface="Calibri Light" panose="020F0302020204030204" pitchFamily="34" charset="0"/>
                  </a:rPr>
                  <a:t>In this case:</a:t>
                </a:r>
                <a:endParaRPr lang="en-US" sz="2400" b="0" dirty="0">
                  <a:cs typeface="Calibri Light" panose="020F0302020204030204" pitchFamily="34" charset="0"/>
                </a:endParaRPr>
              </a:p>
              <a:p>
                <a:pPr algn="ctr">
                  <a:lnSpc>
                    <a:spcPct val="125000"/>
                  </a:lnSpc>
                </a:pPr>
                <a14:m>
                  <m:oMath xmlns:m="http://schemas.openxmlformats.org/officeDocument/2006/math">
                    <m:r>
                      <a:rPr lang="en-US" sz="2400" b="0" i="1" smtClean="0">
                        <a:latin typeface="Cambria Math" panose="02040503050406030204" pitchFamily="18" charset="0"/>
                        <a:cs typeface="Calibri Light" panose="020F0302020204030204" pitchFamily="34" charset="0"/>
                      </a:rPr>
                      <m:t>10</m:t>
                    </m:r>
                    <m:r>
                      <a:rPr lang="en-US" sz="2400" b="0" i="1" smtClean="0">
                        <a:latin typeface="Cambria Math" panose="02040503050406030204" pitchFamily="18" charset="0"/>
                        <a:cs typeface="Calibri Light" panose="020F0302020204030204" pitchFamily="34" charset="0"/>
                      </a:rPr>
                      <m:t>𝑚</m:t>
                    </m:r>
                    <m:r>
                      <a:rPr lang="en-US" sz="2400" b="0" i="1" smtClean="0">
                        <a:latin typeface="Cambria Math" panose="02040503050406030204" pitchFamily="18" charset="0"/>
                        <a:cs typeface="Calibri Light" panose="020F0302020204030204" pitchFamily="34" charset="0"/>
                      </a:rPr>
                      <m:t>− 15</m:t>
                    </m:r>
                    <m:r>
                      <a:rPr lang="en-US" sz="2400" b="0" i="1" smtClean="0">
                        <a:latin typeface="Cambria Math" panose="02040503050406030204" pitchFamily="18" charset="0"/>
                        <a:cs typeface="Calibri Light" panose="020F0302020204030204" pitchFamily="34" charset="0"/>
                      </a:rPr>
                      <m:t>𝑚</m:t>
                    </m:r>
                    <m:r>
                      <a:rPr lang="en-US" sz="2400" b="0" i="1" smtClean="0">
                        <a:latin typeface="Cambria Math" panose="02040503050406030204" pitchFamily="18" charset="0"/>
                        <a:cs typeface="Calibri Light" panose="020F0302020204030204" pitchFamily="34" charset="0"/>
                      </a:rPr>
                      <m:t>&lt;0 →</m:t>
                    </m:r>
                  </m:oMath>
                </a14:m>
                <a:r>
                  <a:rPr lang="en-US" sz="2400" dirty="0">
                    <a:cs typeface="Calibri Light" panose="020F0302020204030204" pitchFamily="34" charset="0"/>
                  </a:rPr>
                  <a:t> </a:t>
                </a:r>
                <a:r>
                  <a:rPr lang="en-US" sz="2400" strike="sngStrike" dirty="0">
                    <a:solidFill>
                      <a:srgbClr val="FF0000"/>
                    </a:solidFill>
                    <a:cs typeface="Calibri Light" panose="020F0302020204030204" pitchFamily="34" charset="0"/>
                  </a:rPr>
                  <a:t>Efficient. </a:t>
                </a:r>
              </a:p>
              <a:p>
                <a:pPr algn="ctr">
                  <a:lnSpc>
                    <a:spcPct val="125000"/>
                  </a:lnSpc>
                </a:pPr>
                <a:endParaRPr lang="en-US" sz="2400" strike="sngStrike" dirty="0">
                  <a:solidFill>
                    <a:srgbClr val="FF0000"/>
                  </a:solidFill>
                  <a:cs typeface="Calibri Light" panose="020F0302020204030204" pitchFamily="34" charset="0"/>
                </a:endParaRPr>
              </a:p>
              <a:p>
                <a:pPr>
                  <a:lnSpc>
                    <a:spcPct val="125000"/>
                  </a:lnSpc>
                </a:pPr>
                <a:r>
                  <a:rPr lang="en-US" sz="2400" dirty="0">
                    <a:cs typeface="Calibri Light" panose="020F0302020204030204" pitchFamily="34" charset="0"/>
                  </a:rPr>
                  <a:t>The efficiency criterion with equity weights </a:t>
                </a:r>
                <a14:m>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𝑖</m:t>
                        </m:r>
                      </m:sub>
                    </m:sSub>
                  </m:oMath>
                </a14:m>
                <a:r>
                  <a:rPr lang="en-US" sz="2400" dirty="0">
                    <a:cs typeface="Calibri Light" panose="020F0302020204030204" pitchFamily="34" charset="0"/>
                  </a:rPr>
                  <a:t> is:</a:t>
                </a:r>
              </a:p>
              <a:p>
                <a:pPr>
                  <a:lnSpc>
                    <a:spcPct val="125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r>
                        <a:rPr lang="en-US" sz="2400" b="0" i="1" smtClean="0">
                          <a:latin typeface="Cambria Math" panose="02040503050406030204" pitchFamily="18" charset="0"/>
                          <a:cs typeface="Calibri Light" panose="020F0302020204030204" pitchFamily="34" charset="0"/>
                        </a:rPr>
                        <m:t>𝐶𝑜𝑠𝑡𝑠</m:t>
                      </m:r>
                      <m:r>
                        <a:rPr lang="en-US" sz="2400" i="1">
                          <a:latin typeface="Cambria Math" panose="02040503050406030204" pitchFamily="18" charset="0"/>
                          <a:cs typeface="Calibri Light" panose="020F0302020204030204" pitchFamily="34" charset="0"/>
                        </a:rPr>
                        <m:t>&gt;0</m:t>
                      </m:r>
                    </m:oMath>
                  </m:oMathPara>
                </a14:m>
                <a:endParaRPr lang="en-US" sz="2400" dirty="0">
                  <a:cs typeface="Calibri Light" panose="020F0302020204030204" pitchFamily="34" charset="0"/>
                </a:endParaRPr>
              </a:p>
              <a:p>
                <a:endParaRPr lang="en-US" sz="2400" dirty="0">
                  <a:cs typeface="Calibri Light" panose="020F0302020204030204" pitchFamily="34" charset="0"/>
                </a:endParaRPr>
              </a:p>
              <a:p>
                <a:pPr marL="800100" lvl="1" indent="-342900">
                  <a:buFont typeface="Arial" panose="020B0604020202020204" pitchFamily="34" charset="0"/>
                  <a:buChar char="•"/>
                </a:pPr>
                <a:endParaRPr lang="en-US" sz="2400" dirty="0">
                  <a:cs typeface="Calibri Light" panose="020F0302020204030204" pitchFamily="34" charset="0"/>
                </a:endParaRP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680922" y="1682047"/>
                <a:ext cx="5863716" cy="4985980"/>
              </a:xfrm>
              <a:prstGeom prst="rect">
                <a:avLst/>
              </a:prstGeom>
              <a:blipFill>
                <a:blip r:embed="rId4"/>
                <a:stretch>
                  <a:fillRect l="-1663"/>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to Illustrate Equity Weights: PCE</a:t>
            </a:r>
          </a:p>
        </p:txBody>
      </p:sp>
      <p:sp>
        <p:nvSpPr>
          <p:cNvPr id="2" name="TextBox 1">
            <a:extLst>
              <a:ext uri="{FF2B5EF4-FFF2-40B4-BE49-F238E27FC236}">
                <a16:creationId xmlns:a16="http://schemas.microsoft.com/office/drawing/2014/main" id="{70CDC736-81AE-0821-9151-7CDBCB8B72AD}"/>
              </a:ext>
            </a:extLst>
          </p:cNvPr>
          <p:cNvSpPr txBox="1"/>
          <p:nvPr/>
        </p:nvSpPr>
        <p:spPr>
          <a:xfrm>
            <a:off x="7199833" y="5304253"/>
            <a:ext cx="4831206" cy="646331"/>
          </a:xfrm>
          <a:prstGeom prst="rect">
            <a:avLst/>
          </a:prstGeom>
          <a:noFill/>
        </p:spPr>
        <p:txBody>
          <a:bodyPr wrap="square" rtlCol="0">
            <a:spAutoFit/>
          </a:bodyPr>
          <a:lstStyle/>
          <a:p>
            <a:r>
              <a:rPr lang="en-US" dirty="0"/>
              <a:t>Image source: </a:t>
            </a:r>
            <a:r>
              <a:rPr lang="en-US" dirty="0">
                <a:hlinkClick r:id="rId5"/>
              </a:rPr>
              <a:t>Tetrachloroethylene (“PCE”) CDC fact page</a:t>
            </a:r>
            <a:r>
              <a:rPr lang="en-US" dirty="0"/>
              <a:t> </a:t>
            </a:r>
          </a:p>
        </p:txBody>
      </p:sp>
      <p:pic>
        <p:nvPicPr>
          <p:cNvPr id="4" name="Picture 3">
            <a:extLst>
              <a:ext uri="{FF2B5EF4-FFF2-40B4-BE49-F238E27FC236}">
                <a16:creationId xmlns:a16="http://schemas.microsoft.com/office/drawing/2014/main" id="{AF253539-CF09-A30C-1C30-39035F2FEE24}"/>
              </a:ext>
            </a:extLst>
          </p:cNvPr>
          <p:cNvPicPr>
            <a:picLocks noChangeAspect="1"/>
          </p:cNvPicPr>
          <p:nvPr/>
        </p:nvPicPr>
        <p:blipFill>
          <a:blip r:embed="rId6"/>
          <a:stretch>
            <a:fillRect/>
          </a:stretch>
        </p:blipFill>
        <p:spPr>
          <a:xfrm>
            <a:off x="6451658" y="1682047"/>
            <a:ext cx="5376903" cy="3735760"/>
          </a:xfrm>
          <a:prstGeom prst="rect">
            <a:avLst/>
          </a:prstGeom>
        </p:spPr>
      </p:pic>
    </p:spTree>
    <p:custDataLst>
      <p:tags r:id="rId1"/>
    </p:custDataLst>
    <p:extLst>
      <p:ext uri="{BB962C8B-B14F-4D97-AF65-F5344CB8AC3E}">
        <p14:creationId xmlns:p14="http://schemas.microsoft.com/office/powerpoint/2010/main" val="2277917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722018" y="1312177"/>
                <a:ext cx="11185729" cy="5048626"/>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The following equation is a basic example where all the benefits accrue to one group with weight </a:t>
                </a:r>
                <a14:m>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oMath>
                </a14:m>
                <a:r>
                  <a:rPr lang="en-US" sz="2400" dirty="0">
                    <a:cs typeface="Calibri Light" panose="020F0302020204030204" pitchFamily="34" charset="0"/>
                  </a:rPr>
                  <a:t> and all the costs accrue to another group </a:t>
                </a:r>
                <a14:m>
                  <m:oMath xmlns:m="http://schemas.openxmlformats.org/officeDocument/2006/math">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oMath>
                </a14:m>
                <a:r>
                  <a:rPr lang="en-US" sz="2400" dirty="0">
                    <a:cs typeface="Calibri Light" panose="020F0302020204030204" pitchFamily="34" charset="0"/>
                  </a:rPr>
                  <a:t>:</a:t>
                </a:r>
              </a:p>
              <a:p>
                <a:pPr>
                  <a:lnSpc>
                    <a:spcPct val="125000"/>
                  </a:lnSpc>
                </a:pPr>
                <a:endParaRPr lang="en-US" sz="2400" dirty="0">
                  <a:cs typeface="Calibri Light" panose="020F0302020204030204" pitchFamily="34" charset="0"/>
                </a:endParaRPr>
              </a:p>
              <a:p>
                <a:pPr>
                  <a:lnSpc>
                    <a:spcPct val="125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r>
                        <a:rPr lang="en-US" sz="2400" b="0" i="1" smtClean="0">
                          <a:latin typeface="Cambria Math" panose="02040503050406030204" pitchFamily="18" charset="0"/>
                          <a:cs typeface="Calibri Light" panose="020F0302020204030204" pitchFamily="34" charset="0"/>
                        </a:rPr>
                        <m:t>𝐶𝑜𝑠𝑡𝑠</m:t>
                      </m:r>
                      <m:r>
                        <a:rPr lang="en-US" sz="2400" i="1">
                          <a:latin typeface="Cambria Math" panose="02040503050406030204" pitchFamily="18" charset="0"/>
                          <a:cs typeface="Calibri Light" panose="020F0302020204030204" pitchFamily="34" charset="0"/>
                        </a:rPr>
                        <m:t>&gt;0</m:t>
                      </m:r>
                    </m:oMath>
                  </m:oMathPara>
                </a14:m>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For real-world applications, the efficiency criterion equation is more like:</a:t>
                </a:r>
              </a:p>
              <a:p>
                <a:pPr>
                  <a:lnSpc>
                    <a:spcPct val="125000"/>
                  </a:lnSpc>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𝑖</m:t>
                          </m:r>
                        </m:sub>
                      </m:sSub>
                      <m:nary>
                        <m:naryPr>
                          <m:chr m:val="∑"/>
                          <m:ctrlPr>
                            <a:rPr lang="en-US" sz="2400" i="1" smtClean="0">
                              <a:latin typeface="Cambria Math" panose="02040503050406030204" pitchFamily="18" charset="0"/>
                              <a:cs typeface="Calibri Light" panose="020F0302020204030204" pitchFamily="34" charset="0"/>
                            </a:rPr>
                          </m:ctrlPr>
                        </m:naryPr>
                        <m:sub>
                          <m:r>
                            <m:rPr>
                              <m:brk m:alnAt="23"/>
                            </m:rPr>
                            <a:rPr lang="en-US" sz="2400" b="0" i="1" smtClean="0">
                              <a:latin typeface="Cambria Math" panose="02040503050406030204" pitchFamily="18" charset="0"/>
                              <a:cs typeface="Calibri Light" panose="020F0302020204030204" pitchFamily="34" charset="0"/>
                            </a:rPr>
                            <m:t>𝑖</m:t>
                          </m:r>
                          <m:r>
                            <a:rPr lang="en-US" sz="2400" b="0" i="1" smtClean="0">
                              <a:latin typeface="Cambria Math" panose="02040503050406030204" pitchFamily="18" charset="0"/>
                              <a:cs typeface="Calibri Light" panose="020F0302020204030204" pitchFamily="34" charset="0"/>
                            </a:rPr>
                            <m:t>=1</m:t>
                          </m:r>
                        </m:sub>
                        <m:sup>
                          <m:r>
                            <a:rPr lang="en-US" sz="2400" b="0" i="1" smtClean="0">
                              <a:latin typeface="Cambria Math" panose="02040503050406030204" pitchFamily="18" charset="0"/>
                              <a:cs typeface="Calibri Light" panose="020F0302020204030204" pitchFamily="34" charset="0"/>
                            </a:rPr>
                            <m:t>𝑁</m:t>
                          </m:r>
                        </m:sup>
                        <m:e>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i="1">
                                  <a:latin typeface="Cambria Math" panose="02040503050406030204" pitchFamily="18" charset="0"/>
                                  <a:cs typeface="Calibri Light" panose="020F0302020204030204" pitchFamily="34" charset="0"/>
                                </a:rPr>
                                <m:t>𝑖</m:t>
                              </m:r>
                            </m:sub>
                          </m:sSub>
                          <m:nary>
                            <m:naryPr>
                              <m:chr m:val="∑"/>
                              <m:ctrlPr>
                                <a:rPr lang="en-US" sz="2400" i="1">
                                  <a:latin typeface="Cambria Math" panose="02040503050406030204" pitchFamily="18" charset="0"/>
                                  <a:cs typeface="Calibri Light" panose="020F0302020204030204" pitchFamily="34" charset="0"/>
                                </a:rPr>
                              </m:ctrlPr>
                            </m:naryPr>
                            <m:sub>
                              <m:r>
                                <m:rPr>
                                  <m:brk m:alnAt="23"/>
                                </m:rPr>
                                <a:rPr lang="en-US" sz="2400" i="1">
                                  <a:latin typeface="Cambria Math" panose="02040503050406030204" pitchFamily="18" charset="0"/>
                                  <a:cs typeface="Calibri Light" panose="020F0302020204030204" pitchFamily="34" charset="0"/>
                                </a:rPr>
                                <m:t>𝑖</m:t>
                              </m:r>
                              <m:r>
                                <a:rPr lang="en-US" sz="2400" i="1">
                                  <a:latin typeface="Cambria Math" panose="02040503050406030204" pitchFamily="18" charset="0"/>
                                  <a:cs typeface="Calibri Light" panose="020F0302020204030204" pitchFamily="34" charset="0"/>
                                </a:rPr>
                                <m:t>=1</m:t>
                              </m:r>
                            </m:sub>
                            <m:sup>
                              <m:r>
                                <a:rPr lang="en-US" sz="2400" i="1">
                                  <a:latin typeface="Cambria Math" panose="02040503050406030204" pitchFamily="18" charset="0"/>
                                  <a:cs typeface="Calibri Light" panose="020F0302020204030204" pitchFamily="34" charset="0"/>
                                </a:rPr>
                                <m:t>𝑁</m:t>
                              </m:r>
                            </m:sup>
                            <m:e>
                              <m:r>
                                <a:rPr lang="en-US" sz="2400" b="0" i="1" smtClean="0">
                                  <a:latin typeface="Cambria Math" panose="02040503050406030204" pitchFamily="18" charset="0"/>
                                  <a:cs typeface="Calibri Light" panose="020F0302020204030204" pitchFamily="34" charset="0"/>
                                </a:rPr>
                                <m:t>𝐶𝑜𝑠𝑡𝑠</m:t>
                              </m:r>
                            </m:e>
                          </m:nary>
                          <m:r>
                            <a:rPr lang="en-US" sz="2400" b="0" i="1" smtClean="0">
                              <a:latin typeface="Cambria Math" panose="02040503050406030204" pitchFamily="18" charset="0"/>
                              <a:cs typeface="Calibri Light" panose="020F0302020204030204" pitchFamily="34" charset="0"/>
                            </a:rPr>
                            <m:t>&gt;0</m:t>
                          </m:r>
                        </m:e>
                      </m:nary>
                    </m:oMath>
                  </m:oMathPara>
                </a14:m>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Benefits and costs </a:t>
                </a:r>
                <a:r>
                  <a:rPr lang="en-US" sz="2400" dirty="0">
                    <a:solidFill>
                      <a:srgbClr val="0070C0"/>
                    </a:solidFill>
                    <a:cs typeface="Calibri Light" panose="020F0302020204030204" pitchFamily="34" charset="0"/>
                  </a:rPr>
                  <a:t>accrue to and are weighted across all </a:t>
                </a:r>
                <a:r>
                  <a:rPr lang="en-US" sz="2400" dirty="0">
                    <a:cs typeface="Calibri Light" panose="020F0302020204030204" pitchFamily="34" charset="0"/>
                  </a:rPr>
                  <a:t>groups </a:t>
                </a:r>
                <a14:m>
                  <m:oMath xmlns:m="http://schemas.openxmlformats.org/officeDocument/2006/math">
                    <m:r>
                      <a:rPr lang="en-US" sz="2400" b="0" i="1" smtClean="0">
                        <a:latin typeface="Cambria Math" panose="02040503050406030204" pitchFamily="18" charset="0"/>
                        <a:cs typeface="Calibri Light" panose="020F0302020204030204" pitchFamily="34" charset="0"/>
                      </a:rPr>
                      <m:t>𝑖</m:t>
                    </m:r>
                    <m:r>
                      <a:rPr lang="en-US" sz="2400" b="0" i="1" smtClean="0">
                        <a:latin typeface="Cambria Math" panose="02040503050406030204" pitchFamily="18" charset="0"/>
                        <a:cs typeface="Calibri Light" panose="020F0302020204030204" pitchFamily="34" charset="0"/>
                      </a:rPr>
                      <m:t>∈</m:t>
                    </m:r>
                    <m:r>
                      <a:rPr lang="en-US" sz="2400" b="0" i="1" smtClean="0">
                        <a:latin typeface="Cambria Math" panose="02040503050406030204" pitchFamily="18" charset="0"/>
                        <a:cs typeface="Calibri Light" panose="020F0302020204030204" pitchFamily="34" charset="0"/>
                      </a:rPr>
                      <m:t>𝑁</m:t>
                    </m:r>
                  </m:oMath>
                </a14:m>
                <a:r>
                  <a:rPr lang="en-US" sz="2400" dirty="0">
                    <a:cs typeface="Calibri Light" panose="020F0302020204030204" pitchFamily="34" charset="0"/>
                  </a:rPr>
                  <a:t>. </a:t>
                </a: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722018" y="1312177"/>
                <a:ext cx="11185729" cy="5048626"/>
              </a:xfrm>
              <a:prstGeom prst="rect">
                <a:avLst/>
              </a:prstGeom>
              <a:blipFill>
                <a:blip r:embed="rId4"/>
                <a:stretch>
                  <a:fillRect l="-817" b="-1812"/>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Quick Aside</a:t>
            </a:r>
          </a:p>
        </p:txBody>
      </p:sp>
    </p:spTree>
    <p:custDataLst>
      <p:tags r:id="rId1"/>
    </p:custDataLst>
    <p:extLst>
      <p:ext uri="{BB962C8B-B14F-4D97-AF65-F5344CB8AC3E}">
        <p14:creationId xmlns:p14="http://schemas.microsoft.com/office/powerpoint/2010/main" val="3540825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9914104" cy="3439981"/>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common equity weight used in the UK for policy analysis:</a:t>
                </a:r>
              </a:p>
              <a:p>
                <a:pPr>
                  <a:lnSpc>
                    <a:spcPct val="125000"/>
                  </a:lnSpc>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𝜔</m:t>
                          </m:r>
                        </m:e>
                        <m:sub>
                          <m:r>
                            <a:rPr lang="en-US" sz="2100" b="0" i="1" smtClean="0">
                              <a:latin typeface="Cambria Math" panose="02040503050406030204" pitchFamily="18" charset="0"/>
                              <a:cs typeface="Calibri Light" panose="020F0302020204030204" pitchFamily="34" charset="0"/>
                            </a:rPr>
                            <m:t>𝑖</m:t>
                          </m:r>
                        </m:sub>
                      </m:sSub>
                      <m:r>
                        <a:rPr lang="en-US" sz="2100" b="0" i="1" smtClean="0">
                          <a:latin typeface="Cambria Math" panose="02040503050406030204" pitchFamily="18" charset="0"/>
                          <a:cs typeface="Calibri Light" panose="020F0302020204030204" pitchFamily="34" charset="0"/>
                        </a:rPr>
                        <m:t>= </m:t>
                      </m:r>
                      <m:sSup>
                        <m:sSupPr>
                          <m:ctrlPr>
                            <a:rPr lang="en-US" sz="2100" b="0" i="1" smtClean="0">
                              <a:latin typeface="Cambria Math" panose="02040503050406030204" pitchFamily="18" charset="0"/>
                              <a:cs typeface="Calibri Light" panose="020F0302020204030204" pitchFamily="34" charset="0"/>
                            </a:rPr>
                          </m:ctrlPr>
                        </m:sSupPr>
                        <m:e>
                          <m:d>
                            <m:dPr>
                              <m:ctrlPr>
                                <a:rPr lang="en-US" sz="2100" b="0" i="1" smtClean="0">
                                  <a:latin typeface="Cambria Math" panose="02040503050406030204" pitchFamily="18" charset="0"/>
                                  <a:cs typeface="Calibri Light" panose="020F0302020204030204" pitchFamily="34" charset="0"/>
                                </a:rPr>
                              </m:ctrlPr>
                            </m:dPr>
                            <m:e>
                              <m:f>
                                <m:fPr>
                                  <m:ctrlPr>
                                    <a:rPr lang="en-US" sz="2100" b="0" i="1" smtClean="0">
                                      <a:latin typeface="Cambria Math" panose="02040503050406030204" pitchFamily="18" charset="0"/>
                                      <a:cs typeface="Calibri Light" panose="020F0302020204030204" pitchFamily="34" charset="0"/>
                                    </a:rPr>
                                  </m:ctrlPr>
                                </m:fPr>
                                <m:num>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𝑎𝑣𝑔</m:t>
                                      </m:r>
                                    </m:sub>
                                  </m:sSub>
                                </m:num>
                                <m:den>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𝑖</m:t>
                                      </m:r>
                                    </m:sub>
                                  </m:sSub>
                                </m:den>
                              </m:f>
                            </m:e>
                          </m:d>
                        </m:e>
                        <m:sup>
                          <m:r>
                            <a:rPr lang="en-US" sz="2100" b="0" i="1" smtClean="0">
                              <a:latin typeface="Cambria Math" panose="02040503050406030204" pitchFamily="18" charset="0"/>
                              <a:cs typeface="Calibri Light" panose="020F0302020204030204" pitchFamily="34" charset="0"/>
                            </a:rPr>
                            <m:t>𝜂</m:t>
                          </m:r>
                        </m:sup>
                      </m:sSup>
                    </m:oMath>
                  </m:oMathPara>
                </a14:m>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In the above equation:</a:t>
                </a:r>
              </a:p>
              <a:p>
                <a:pPr marL="800100" lvl="1" indent="-342900">
                  <a:lnSpc>
                    <a:spcPct val="125000"/>
                  </a:lnSpc>
                  <a:buFont typeface="Wingdings" panose="05000000000000000000" pitchFamily="2" charset="2"/>
                  <a:buChar char="§"/>
                </a:pPr>
                <a14:m>
                  <m:oMath xmlns:m="http://schemas.openxmlformats.org/officeDocument/2006/math">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𝜔</m:t>
                        </m:r>
                      </m:e>
                      <m:sub>
                        <m:r>
                          <a:rPr lang="en-US" sz="2100" b="0" i="1" smtClean="0">
                            <a:latin typeface="Cambria Math" panose="02040503050406030204" pitchFamily="18" charset="0"/>
                            <a:cs typeface="Calibri Light" panose="020F0302020204030204" pitchFamily="34" charset="0"/>
                          </a:rPr>
                          <m:t>𝑖</m:t>
                        </m:r>
                      </m:sub>
                    </m:sSub>
                    <m:r>
                      <a:rPr lang="en-US" sz="2100" b="0" i="1" smtClean="0">
                        <a:latin typeface="Cambria Math" panose="02040503050406030204" pitchFamily="18" charset="0"/>
                        <a:cs typeface="Calibri Light" panose="020F0302020204030204" pitchFamily="34" charset="0"/>
                      </a:rPr>
                      <m:t> </m:t>
                    </m:r>
                  </m:oMath>
                </a14:m>
                <a:r>
                  <a:rPr lang="en-US" sz="2100" dirty="0">
                    <a:cs typeface="Calibri Light" panose="020F0302020204030204" pitchFamily="34" charset="0"/>
                  </a:rPr>
                  <a:t>is the weight for group </a:t>
                </a:r>
                <a:r>
                  <a:rPr lang="en-US" sz="2100" i="1" dirty="0" err="1">
                    <a:cs typeface="Calibri Light" panose="020F0302020204030204" pitchFamily="34" charset="0"/>
                  </a:rPr>
                  <a:t>i</a:t>
                </a:r>
                <a:r>
                  <a:rPr lang="en-US" sz="2100" dirty="0">
                    <a:cs typeface="Calibri Light" panose="020F0302020204030204" pitchFamily="34" charset="0"/>
                  </a:rPr>
                  <a:t>. </a:t>
                </a:r>
              </a:p>
              <a:p>
                <a:pPr marL="800100" lvl="1" indent="-342900">
                  <a:lnSpc>
                    <a:spcPct val="125000"/>
                  </a:lnSpc>
                  <a:buFont typeface="Wingdings" panose="05000000000000000000" pitchFamily="2" charset="2"/>
                  <a:buChar char="§"/>
                </a:pPr>
                <a14:m>
                  <m:oMath xmlns:m="http://schemas.openxmlformats.org/officeDocument/2006/math">
                    <m:sSub>
                      <m:sSubPr>
                        <m:ctrlPr>
                          <a:rPr lang="en-US" sz="2100" i="1">
                            <a:latin typeface="Cambria Math" panose="02040503050406030204" pitchFamily="18" charset="0"/>
                            <a:cs typeface="Calibri Light" panose="020F0302020204030204" pitchFamily="34" charset="0"/>
                          </a:rPr>
                        </m:ctrlPr>
                      </m:sSubPr>
                      <m:e>
                        <m:r>
                          <a:rPr lang="en-US" sz="2100" i="1">
                            <a:latin typeface="Cambria Math" panose="02040503050406030204" pitchFamily="18" charset="0"/>
                            <a:cs typeface="Calibri Light" panose="020F0302020204030204" pitchFamily="34" charset="0"/>
                          </a:rPr>
                          <m:t>𝑌</m:t>
                        </m:r>
                      </m:e>
                      <m:sub>
                        <m:r>
                          <a:rPr lang="en-US" sz="2100" i="1">
                            <a:latin typeface="Cambria Math" panose="02040503050406030204" pitchFamily="18" charset="0"/>
                            <a:cs typeface="Calibri Light" panose="020F0302020204030204" pitchFamily="34" charset="0"/>
                          </a:rPr>
                          <m:t>𝑖</m:t>
                        </m:r>
                      </m:sub>
                    </m:sSub>
                  </m:oMath>
                </a14:m>
                <a:r>
                  <a:rPr lang="en-US" sz="2100" dirty="0">
                    <a:cs typeface="Calibri Light" panose="020F0302020204030204" pitchFamily="34" charset="0"/>
                  </a:rPr>
                  <a:t> represents the income of the same group. </a:t>
                </a:r>
              </a:p>
              <a:p>
                <a:pPr marL="800100" lvl="1" indent="-342900">
                  <a:lnSpc>
                    <a:spcPct val="125000"/>
                  </a:lnSpc>
                  <a:buFont typeface="Wingdings" panose="05000000000000000000" pitchFamily="2" charset="2"/>
                  <a:buChar char="§"/>
                </a:pPr>
                <a14:m>
                  <m:oMath xmlns:m="http://schemas.openxmlformats.org/officeDocument/2006/math">
                    <m:r>
                      <a:rPr lang="en-US" sz="2100" b="0" i="1" smtClean="0">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is the </a:t>
                </a:r>
                <a:r>
                  <a:rPr lang="en-US" sz="2100" dirty="0">
                    <a:solidFill>
                      <a:srgbClr val="0070C0"/>
                    </a:solidFill>
                    <a:cs typeface="Calibri Light" panose="020F0302020204030204" pitchFamily="34" charset="0"/>
                  </a:rPr>
                  <a:t>elasticity of marginal utility </a:t>
                </a:r>
                <a:r>
                  <a:rPr lang="en-US" sz="2100" dirty="0">
                    <a:cs typeface="Calibri Light" panose="020F0302020204030204" pitchFamily="34" charset="0"/>
                  </a:rPr>
                  <a:t>(recall Ramsey discounting). </a:t>
                </a: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976922" y="1553101"/>
                <a:ext cx="9914104" cy="3439981"/>
              </a:xfrm>
              <a:prstGeom prst="rect">
                <a:avLst/>
              </a:prstGeom>
              <a:blipFill>
                <a:blip r:embed="rId4"/>
                <a:stretch>
                  <a:fillRect l="-738" b="-2482"/>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What are the Weights?</a:t>
            </a:r>
          </a:p>
        </p:txBody>
      </p:sp>
    </p:spTree>
    <p:custDataLst>
      <p:tags r:id="rId1"/>
    </p:custDataLst>
    <p:extLst>
      <p:ext uri="{BB962C8B-B14F-4D97-AF65-F5344CB8AC3E}">
        <p14:creationId xmlns:p14="http://schemas.microsoft.com/office/powerpoint/2010/main" val="499579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10232184" cy="3439981"/>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common equity weight used in the UK for policy analysis:</a:t>
                </a:r>
              </a:p>
              <a:p>
                <a:pPr>
                  <a:lnSpc>
                    <a:spcPct val="125000"/>
                  </a:lnSpc>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𝜔</m:t>
                          </m:r>
                        </m:e>
                        <m:sub>
                          <m:r>
                            <a:rPr lang="en-US" sz="2100" b="0" i="1" smtClean="0">
                              <a:latin typeface="Cambria Math" panose="02040503050406030204" pitchFamily="18" charset="0"/>
                              <a:cs typeface="Calibri Light" panose="020F0302020204030204" pitchFamily="34" charset="0"/>
                            </a:rPr>
                            <m:t>𝑖</m:t>
                          </m:r>
                        </m:sub>
                      </m:sSub>
                      <m:r>
                        <a:rPr lang="en-US" sz="2100" b="0" i="1" smtClean="0">
                          <a:latin typeface="Cambria Math" panose="02040503050406030204" pitchFamily="18" charset="0"/>
                          <a:cs typeface="Calibri Light" panose="020F0302020204030204" pitchFamily="34" charset="0"/>
                        </a:rPr>
                        <m:t>= </m:t>
                      </m:r>
                      <m:sSup>
                        <m:sSupPr>
                          <m:ctrlPr>
                            <a:rPr lang="en-US" sz="2100" b="0" i="1" smtClean="0">
                              <a:latin typeface="Cambria Math" panose="02040503050406030204" pitchFamily="18" charset="0"/>
                              <a:cs typeface="Calibri Light" panose="020F0302020204030204" pitchFamily="34" charset="0"/>
                            </a:rPr>
                          </m:ctrlPr>
                        </m:sSupPr>
                        <m:e>
                          <m:d>
                            <m:dPr>
                              <m:ctrlPr>
                                <a:rPr lang="en-US" sz="2100" b="0" i="1" smtClean="0">
                                  <a:latin typeface="Cambria Math" panose="02040503050406030204" pitchFamily="18" charset="0"/>
                                  <a:cs typeface="Calibri Light" panose="020F0302020204030204" pitchFamily="34" charset="0"/>
                                </a:rPr>
                              </m:ctrlPr>
                            </m:dPr>
                            <m:e>
                              <m:f>
                                <m:fPr>
                                  <m:ctrlPr>
                                    <a:rPr lang="en-US" sz="2100" b="0" i="1" smtClean="0">
                                      <a:latin typeface="Cambria Math" panose="02040503050406030204" pitchFamily="18" charset="0"/>
                                      <a:cs typeface="Calibri Light" panose="020F0302020204030204" pitchFamily="34" charset="0"/>
                                    </a:rPr>
                                  </m:ctrlPr>
                                </m:fPr>
                                <m:num>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𝑎𝑣𝑔</m:t>
                                      </m:r>
                                    </m:sub>
                                  </m:sSub>
                                </m:num>
                                <m:den>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𝑖</m:t>
                                      </m:r>
                                    </m:sub>
                                  </m:sSub>
                                </m:den>
                              </m:f>
                            </m:e>
                          </m:d>
                        </m:e>
                        <m:sup>
                          <m:r>
                            <a:rPr lang="en-US" sz="2100" b="0" i="1" smtClean="0">
                              <a:latin typeface="Cambria Math" panose="02040503050406030204" pitchFamily="18" charset="0"/>
                              <a:cs typeface="Calibri Light" panose="020F0302020204030204" pitchFamily="34" charset="0"/>
                            </a:rPr>
                            <m:t>𝜂</m:t>
                          </m:r>
                        </m:sup>
                      </m:sSup>
                    </m:oMath>
                  </m:oMathPara>
                </a14:m>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A few characteristics of </a:t>
                </a:r>
                <a14:m>
                  <m:oMath xmlns:m="http://schemas.openxmlformats.org/officeDocument/2006/math">
                    <m:r>
                      <a:rPr lang="en-US" sz="2100" b="0" i="1" smtClean="0">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the elasticity of marginal utility of consumption.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Intuition: how quickly does marginal utility decline in consumption?</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In the Ramsey case, </a:t>
                </a:r>
                <a14:m>
                  <m:oMath xmlns:m="http://schemas.openxmlformats.org/officeDocument/2006/math">
                    <m:r>
                      <a:rPr lang="en-US" sz="2100" i="1" smtClean="0">
                        <a:latin typeface="Cambria Math" panose="02040503050406030204" pitchFamily="18" charset="0"/>
                        <a:ea typeface="Cambria Math" panose="02040503050406030204" pitchFamily="18" charset="0"/>
                        <a:cs typeface="Calibri Light" panose="020F0302020204030204" pitchFamily="34" charset="0"/>
                      </a:rPr>
                      <m:t>↑</m:t>
                    </m:r>
                    <m:r>
                      <a:rPr lang="en-US" sz="2100" i="1" smtClean="0">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implied greater intergenerational inequality aversion.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In this case, </a:t>
                </a:r>
                <a14:m>
                  <m:oMath xmlns:m="http://schemas.openxmlformats.org/officeDocument/2006/math">
                    <m:r>
                      <a:rPr lang="en-US" sz="2100" i="1" smtClean="0">
                        <a:latin typeface="Cambria Math" panose="02040503050406030204" pitchFamily="18" charset="0"/>
                        <a:ea typeface="Cambria Math" panose="02040503050406030204" pitchFamily="18" charset="0"/>
                        <a:cs typeface="Calibri Light" panose="020F0302020204030204" pitchFamily="34" charset="0"/>
                      </a:rPr>
                      <m:t>↑</m:t>
                    </m:r>
                    <m:r>
                      <a:rPr lang="en-US" sz="2100" i="1" smtClean="0">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implies greater aversion to income inequality. </a:t>
                </a: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976922" y="1553101"/>
                <a:ext cx="10232184" cy="3439981"/>
              </a:xfrm>
              <a:prstGeom prst="rect">
                <a:avLst/>
              </a:prstGeom>
              <a:blipFill>
                <a:blip r:embed="rId4"/>
                <a:stretch>
                  <a:fillRect l="-715" b="-2482"/>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6" y="170822"/>
            <a:ext cx="9842185" cy="79951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Equity Weights and the Elasticity of Marginal Utility </a:t>
            </a:r>
          </a:p>
        </p:txBody>
      </p:sp>
    </p:spTree>
    <p:custDataLst>
      <p:tags r:id="rId1"/>
    </p:custDataLst>
    <p:extLst>
      <p:ext uri="{BB962C8B-B14F-4D97-AF65-F5344CB8AC3E}">
        <p14:creationId xmlns:p14="http://schemas.microsoft.com/office/powerpoint/2010/main" val="203590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353600" y="1485465"/>
                <a:ext cx="5640055" cy="5449953"/>
              </a:xfrm>
              <a:prstGeom prst="rect">
                <a:avLst/>
              </a:prstGeom>
              <a:noFill/>
              <a:effectLst/>
            </p:spPr>
            <p:txBody>
              <a:bodyPr wrap="square" rtlCol="0">
                <a:spAutoFit/>
              </a:bodyPr>
              <a:lstStyle/>
              <a:p>
                <a:pPr eaLnBrk="1" hangingPunct="1">
                  <a:lnSpc>
                    <a:spcPct val="125000"/>
                  </a:lnSpc>
                </a:pPr>
                <a:r>
                  <a:rPr lang="en-US" sz="2000" dirty="0"/>
                  <a:t>BCA provides a way to compare different policy choices on the grounds of economic efficiency.</a:t>
                </a:r>
              </a:p>
              <a:p>
                <a:pPr marL="800100" lvl="1" indent="-342900" eaLnBrk="1" hangingPunct="1">
                  <a:lnSpc>
                    <a:spcPct val="125000"/>
                  </a:lnSpc>
                  <a:buFont typeface="Wingdings" panose="05000000000000000000" pitchFamily="2" charset="2"/>
                  <a:buChar char="§"/>
                </a:pPr>
                <a:r>
                  <a:rPr lang="en-US" sz="2000" dirty="0"/>
                  <a:t>The most economically efficient allocation maximizes net benefits. </a:t>
                </a:r>
              </a:p>
              <a:p>
                <a:pPr lvl="1" eaLnBrk="1" hangingPunct="1">
                  <a:lnSpc>
                    <a:spcPct val="125000"/>
                  </a:lnSpc>
                </a:pPr>
                <a:endParaRPr lang="en-US" sz="2000" dirty="0"/>
              </a:p>
              <a:p>
                <a:pPr lvl="1" eaLnBrk="1" hangingPunct="1">
                  <a:lnSpc>
                    <a:spcPct val="125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𝑁𝑒𝑡</m:t>
                      </m:r>
                      <m:r>
                        <a:rPr lang="en-US" sz="2000" b="0" i="1" smtClean="0">
                          <a:latin typeface="Cambria Math" panose="02040503050406030204" pitchFamily="18" charset="0"/>
                        </a:rPr>
                        <m:t> </m:t>
                      </m:r>
                      <m:r>
                        <a:rPr lang="en-US" sz="2000" b="0" i="1" smtClean="0">
                          <a:latin typeface="Cambria Math" panose="02040503050406030204" pitchFamily="18" charset="0"/>
                        </a:rPr>
                        <m:t>𝐵𝑒𝑛𝑒𝑓𝑖𝑡𝑠</m:t>
                      </m:r>
                      <m:r>
                        <a:rPr lang="en-US" sz="2000" b="0" i="1" smtClean="0">
                          <a:latin typeface="Cambria Math" panose="02040503050406030204" pitchFamily="18" charset="0"/>
                        </a:rPr>
                        <m:t>=</m:t>
                      </m:r>
                      <m:r>
                        <a:rPr lang="en-US" sz="2000" b="0" i="1" smtClean="0">
                          <a:latin typeface="Cambria Math" panose="02040503050406030204" pitchFamily="18" charset="0"/>
                        </a:rPr>
                        <m:t>𝐵𝑒𝑛𝑒𝑓𝑖𝑡𝑠</m:t>
                      </m:r>
                      <m:r>
                        <a:rPr lang="en-US" sz="2000" b="0" i="1" smtClean="0">
                          <a:latin typeface="Cambria Math" panose="02040503050406030204" pitchFamily="18" charset="0"/>
                        </a:rPr>
                        <m:t> −</m:t>
                      </m:r>
                      <m:r>
                        <a:rPr lang="en-US" sz="2000" b="0" i="1" smtClean="0">
                          <a:latin typeface="Cambria Math" panose="02040503050406030204" pitchFamily="18" charset="0"/>
                        </a:rPr>
                        <m:t>𝐶𝑜𝑠𝑡𝑠</m:t>
                      </m:r>
                    </m:oMath>
                  </m:oMathPara>
                </a14:m>
                <a:endParaRPr lang="en-US" sz="2000" dirty="0"/>
              </a:p>
              <a:p>
                <a:pPr lvl="1" eaLnBrk="1" hangingPunct="1">
                  <a:lnSpc>
                    <a:spcPct val="125000"/>
                  </a:lnSpc>
                </a:pPr>
                <a:endParaRPr lang="en-US" sz="2000" dirty="0"/>
              </a:p>
              <a:p>
                <a:pPr marL="800100" lvl="1" indent="-342900" eaLnBrk="1" hangingPunct="1">
                  <a:lnSpc>
                    <a:spcPct val="125000"/>
                  </a:lnSpc>
                  <a:buFont typeface="Wingdings" panose="05000000000000000000" pitchFamily="2" charset="2"/>
                  <a:buChar char="§"/>
                </a:pPr>
                <a:r>
                  <a:rPr lang="en-US" sz="2000" dirty="0"/>
                  <a:t>A policy can increase or decrease net benefits. </a:t>
                </a:r>
              </a:p>
              <a:p>
                <a:pPr marL="1257300" lvl="2" indent="-342900">
                  <a:lnSpc>
                    <a:spcPct val="125000"/>
                  </a:lnSpc>
                  <a:buFont typeface="Wingdings" panose="05000000000000000000" pitchFamily="2" charset="2"/>
                  <a:buChar char="§"/>
                </a:pPr>
                <a:r>
                  <a:rPr lang="en-US" sz="2000" dirty="0"/>
                  <a:t>Increasing net benefits → more efficient</a:t>
                </a:r>
              </a:p>
              <a:p>
                <a:pPr marL="1257300" lvl="2" indent="-342900">
                  <a:lnSpc>
                    <a:spcPct val="125000"/>
                  </a:lnSpc>
                  <a:buFont typeface="Wingdings" panose="05000000000000000000" pitchFamily="2" charset="2"/>
                  <a:buChar char="§"/>
                </a:pPr>
                <a:r>
                  <a:rPr lang="en-US" sz="2000" dirty="0"/>
                  <a:t>Decreasing net benefits → less efficient</a:t>
                </a:r>
              </a:p>
              <a:p>
                <a:pPr marL="800100" lvl="1" indent="-342900">
                  <a:lnSpc>
                    <a:spcPct val="125000"/>
                  </a:lnSpc>
                  <a:buFont typeface="Wingdings" panose="05000000000000000000" pitchFamily="2" charset="2"/>
                  <a:buChar char="§"/>
                </a:pPr>
                <a:endParaRPr lang="en-US" sz="2000" dirty="0"/>
              </a:p>
              <a:p>
                <a:pPr marL="1257300" lvl="2" indent="-342900">
                  <a:lnSpc>
                    <a:spcPct val="125000"/>
                  </a:lnSpc>
                  <a:buFont typeface="Wingdings" panose="05000000000000000000" pitchFamily="2" charset="2"/>
                  <a:buChar char="§"/>
                </a:pPr>
                <a:endParaRPr lang="en-US" sz="2000" dirty="0"/>
              </a:p>
              <a:p>
                <a:pPr lvl="2">
                  <a:lnSpc>
                    <a:spcPct val="125000"/>
                  </a:lnSpc>
                </a:pPr>
                <a:endParaRPr lang="en-US" sz="2000" dirty="0"/>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353600" y="1485465"/>
                <a:ext cx="5640055" cy="5449953"/>
              </a:xfrm>
              <a:prstGeom prst="rect">
                <a:avLst/>
              </a:prstGeom>
              <a:blipFill>
                <a:blip r:embed="rId4"/>
                <a:stretch>
                  <a:fillRect l="-1081" r="-541"/>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What does a BCA do?</a:t>
            </a:r>
          </a:p>
        </p:txBody>
      </p:sp>
      <p:pic>
        <p:nvPicPr>
          <p:cNvPr id="2" name="Picture 1">
            <a:extLst>
              <a:ext uri="{FF2B5EF4-FFF2-40B4-BE49-F238E27FC236}">
                <a16:creationId xmlns:a16="http://schemas.microsoft.com/office/drawing/2014/main" id="{D78A8387-1FB6-E713-7EEA-90CB70D6408C}"/>
              </a:ext>
            </a:extLst>
          </p:cNvPr>
          <p:cNvPicPr>
            <a:picLocks noChangeAspect="1"/>
          </p:cNvPicPr>
          <p:nvPr/>
        </p:nvPicPr>
        <p:blipFill rotWithShape="1">
          <a:blip r:embed="rId5"/>
          <a:srcRect l="13163"/>
          <a:stretch/>
        </p:blipFill>
        <p:spPr>
          <a:xfrm>
            <a:off x="6428199" y="1052245"/>
            <a:ext cx="5410201" cy="5067676"/>
          </a:xfrm>
          <a:prstGeom prst="rect">
            <a:avLst/>
          </a:prstGeom>
          <a:effectLst/>
        </p:spPr>
      </p:pic>
    </p:spTree>
    <p:custDataLst>
      <p:tags r:id="rId1"/>
    </p:custDataLst>
    <p:extLst>
      <p:ext uri="{BB962C8B-B14F-4D97-AF65-F5344CB8AC3E}">
        <p14:creationId xmlns:p14="http://schemas.microsoft.com/office/powerpoint/2010/main" val="3035098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976921" y="1289050"/>
                <a:ext cx="10232184" cy="185486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Let’s look at the implications of different </a:t>
                </a:r>
                <a14:m>
                  <m:oMath xmlns:m="http://schemas.openxmlformats.org/officeDocument/2006/math">
                    <m:r>
                      <a:rPr lang="en-US" sz="2100" b="0" i="1" smtClean="0">
                        <a:latin typeface="Cambria Math" panose="02040503050406030204" pitchFamily="18" charset="0"/>
                        <a:cs typeface="Times New Roman" panose="02020603050405020304" pitchFamily="18" charset="0"/>
                      </a:rPr>
                      <m:t>𝜂</m:t>
                    </m:r>
                    <m:r>
                      <a:rPr lang="en-US" sz="2100" b="0" i="1" smtClean="0">
                        <a:latin typeface="Cambria Math" panose="02040503050406030204" pitchFamily="18" charset="0"/>
                        <a:cs typeface="Times New Roman" panose="02020603050405020304" pitchFamily="18" charset="0"/>
                      </a:rPr>
                      <m:t>.</m:t>
                    </m:r>
                  </m:oMath>
                </a14:m>
                <a:r>
                  <a:rPr lang="en-US" sz="2100" dirty="0">
                    <a:cs typeface="Times New Roman" panose="02020603050405020304" pitchFamily="18" charset="0"/>
                  </a:rPr>
                  <a:t>  Economists assume </a:t>
                </a:r>
                <a14:m>
                  <m:oMath xmlns:m="http://schemas.openxmlformats.org/officeDocument/2006/math">
                    <m:r>
                      <a:rPr lang="en-US" sz="2000" i="1" smtClean="0">
                        <a:solidFill>
                          <a:srgbClr val="0070C0"/>
                        </a:solidFill>
                        <a:latin typeface="Cambria Math" panose="02040503050406030204" pitchFamily="18" charset="0"/>
                        <a:cs typeface="Calibri Light" panose="020F0302020204030204" pitchFamily="34" charset="0"/>
                      </a:rPr>
                      <m:t>𝜂</m:t>
                    </m:r>
                    <m:r>
                      <a:rPr lang="en-US" sz="2000" i="1" smtClean="0">
                        <a:solidFill>
                          <a:srgbClr val="0070C0"/>
                        </a:solidFill>
                        <a:latin typeface="Cambria Math" panose="02040503050406030204" pitchFamily="18" charset="0"/>
                        <a:cs typeface="Calibri Light" panose="020F0302020204030204" pitchFamily="34" charset="0"/>
                      </a:rPr>
                      <m:t>∈[0, 2]</m:t>
                    </m:r>
                  </m:oMath>
                </a14:m>
                <a:r>
                  <a:rPr lang="en-US" sz="2000" dirty="0">
                    <a:cs typeface="Calibri Light" panose="020F0302020204030204" pitchFamily="34" charset="0"/>
                  </a:rPr>
                  <a:t>. And research has suggested </a:t>
                </a:r>
                <a14:m>
                  <m:oMath xmlns:m="http://schemas.openxmlformats.org/officeDocument/2006/math">
                    <m:r>
                      <a:rPr lang="en-US" sz="2100" i="1">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is realistically 1.2 – 1.6 (</a:t>
                </a:r>
                <a:r>
                  <a:rPr lang="en-US" sz="2100" dirty="0">
                    <a:cs typeface="Calibri Light" panose="020F0302020204030204" pitchFamily="34" charset="0"/>
                    <a:hlinkClick r:id="rId4"/>
                  </a:rPr>
                  <a:t>Acland and Greenberg, 2023</a:t>
                </a:r>
                <a:r>
                  <a:rPr lang="en-US" sz="2100" dirty="0">
                    <a:cs typeface="Calibri Light" panose="020F0302020204030204" pitchFamily="34" charset="0"/>
                  </a:rPr>
                  <a:t>). </a:t>
                </a:r>
                <a:endParaRPr lang="en-US" sz="2100" dirty="0">
                  <a:cs typeface="Times New Roman" panose="02020603050405020304" pitchFamily="18" charset="0"/>
                </a:endParaRPr>
              </a:p>
              <a:p>
                <a:pPr>
                  <a:lnSpc>
                    <a:spcPct val="125000"/>
                  </a:lnSpc>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𝜔</m:t>
                          </m:r>
                        </m:e>
                        <m:sub>
                          <m:r>
                            <a:rPr lang="en-US" sz="2100" b="0" i="1" smtClean="0">
                              <a:latin typeface="Cambria Math" panose="02040503050406030204" pitchFamily="18" charset="0"/>
                              <a:cs typeface="Calibri Light" panose="020F0302020204030204" pitchFamily="34" charset="0"/>
                            </a:rPr>
                            <m:t>𝑖</m:t>
                          </m:r>
                        </m:sub>
                      </m:sSub>
                      <m:r>
                        <a:rPr lang="en-US" sz="2100" b="0" i="1" smtClean="0">
                          <a:latin typeface="Cambria Math" panose="02040503050406030204" pitchFamily="18" charset="0"/>
                          <a:cs typeface="Calibri Light" panose="020F0302020204030204" pitchFamily="34" charset="0"/>
                        </a:rPr>
                        <m:t>= </m:t>
                      </m:r>
                      <m:sSup>
                        <m:sSupPr>
                          <m:ctrlPr>
                            <a:rPr lang="en-US" sz="2100" b="0" i="1" smtClean="0">
                              <a:latin typeface="Cambria Math" panose="02040503050406030204" pitchFamily="18" charset="0"/>
                              <a:cs typeface="Calibri Light" panose="020F0302020204030204" pitchFamily="34" charset="0"/>
                            </a:rPr>
                          </m:ctrlPr>
                        </m:sSupPr>
                        <m:e>
                          <m:d>
                            <m:dPr>
                              <m:ctrlPr>
                                <a:rPr lang="en-US" sz="2100" b="0" i="1" smtClean="0">
                                  <a:latin typeface="Cambria Math" panose="02040503050406030204" pitchFamily="18" charset="0"/>
                                  <a:cs typeface="Calibri Light" panose="020F0302020204030204" pitchFamily="34" charset="0"/>
                                </a:rPr>
                              </m:ctrlPr>
                            </m:dPr>
                            <m:e>
                              <m:f>
                                <m:fPr>
                                  <m:ctrlPr>
                                    <a:rPr lang="en-US" sz="2100" b="0" i="1" smtClean="0">
                                      <a:latin typeface="Cambria Math" panose="02040503050406030204" pitchFamily="18" charset="0"/>
                                      <a:cs typeface="Calibri Light" panose="020F0302020204030204" pitchFamily="34" charset="0"/>
                                    </a:rPr>
                                  </m:ctrlPr>
                                </m:fPr>
                                <m:num>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𝑎𝑣𝑔</m:t>
                                      </m:r>
                                    </m:sub>
                                  </m:sSub>
                                </m:num>
                                <m:den>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𝑖</m:t>
                                      </m:r>
                                    </m:sub>
                                  </m:sSub>
                                </m:den>
                              </m:f>
                            </m:e>
                          </m:d>
                        </m:e>
                        <m:sup>
                          <m:r>
                            <a:rPr lang="en-US" sz="2100" b="0" i="1" smtClean="0">
                              <a:latin typeface="Cambria Math" panose="02040503050406030204" pitchFamily="18" charset="0"/>
                              <a:cs typeface="Calibri Light" panose="020F0302020204030204" pitchFamily="34" charset="0"/>
                            </a:rPr>
                            <m:t>𝜂</m:t>
                          </m:r>
                        </m:sup>
                      </m:sSup>
                    </m:oMath>
                  </m:oMathPara>
                </a14:m>
                <a:endParaRPr lang="en-US" sz="2100" dirty="0">
                  <a:cs typeface="Calibri Light" panose="020F0302020204030204" pitchFamily="34" charset="0"/>
                </a:endParaRP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976921" y="1289050"/>
                <a:ext cx="10232184" cy="1854867"/>
              </a:xfrm>
              <a:prstGeom prst="rect">
                <a:avLst/>
              </a:prstGeom>
              <a:blipFill>
                <a:blip r:embed="rId5"/>
                <a:stretch>
                  <a:fillRect l="-715"/>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6" y="170822"/>
            <a:ext cx="10499731" cy="79951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Equity Weights with Varying Elasticity of Marginal Utility</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673AFCA9-5553-F9B2-BAB4-1A11CDDEC767}"/>
                  </a:ext>
                </a:extLst>
              </p:cNvPr>
              <p:cNvGraphicFramePr>
                <a:graphicFrameLocks noGrp="1"/>
              </p:cNvGraphicFramePr>
              <p:nvPr>
                <p:extLst>
                  <p:ext uri="{D42A27DB-BD31-4B8C-83A1-F6EECF244321}">
                    <p14:modId xmlns:p14="http://schemas.microsoft.com/office/powerpoint/2010/main" val="2624682905"/>
                  </p:ext>
                </p:extLst>
              </p:nvPr>
            </p:nvGraphicFramePr>
            <p:xfrm>
              <a:off x="1341573" y="3143917"/>
              <a:ext cx="9502881" cy="3171509"/>
            </p:xfrm>
            <a:graphic>
              <a:graphicData uri="http://schemas.openxmlformats.org/drawingml/2006/table">
                <a:tbl>
                  <a:tblPr firstRow="1" bandRow="1">
                    <a:tableStyleId>{5940675A-B579-460E-94D1-54222C63F5DA}</a:tableStyleId>
                  </a:tblPr>
                  <a:tblGrid>
                    <a:gridCol w="3167627">
                      <a:extLst>
                        <a:ext uri="{9D8B030D-6E8A-4147-A177-3AD203B41FA5}">
                          <a16:colId xmlns:a16="http://schemas.microsoft.com/office/drawing/2014/main" val="2562733102"/>
                        </a:ext>
                      </a:extLst>
                    </a:gridCol>
                    <a:gridCol w="3167627">
                      <a:extLst>
                        <a:ext uri="{9D8B030D-6E8A-4147-A177-3AD203B41FA5}">
                          <a16:colId xmlns:a16="http://schemas.microsoft.com/office/drawing/2014/main" val="3339101466"/>
                        </a:ext>
                      </a:extLst>
                    </a:gridCol>
                    <a:gridCol w="3167627">
                      <a:extLst>
                        <a:ext uri="{9D8B030D-6E8A-4147-A177-3AD203B41FA5}">
                          <a16:colId xmlns:a16="http://schemas.microsoft.com/office/drawing/2014/main" val="895940659"/>
                        </a:ext>
                      </a:extLst>
                    </a:gridCol>
                  </a:tblGrid>
                  <a:tr h="317162">
                    <a:tc>
                      <a:txBody>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cs typeface="Calibri Light" panose="020F0302020204030204" pitchFamily="34" charset="0"/>
                                  </a:rPr>
                                  <m:t>𝜼</m:t>
                                </m:r>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cs typeface="Calibri Light" panose="020F0302020204030204" pitchFamily="34" charset="0"/>
                                      </a:rPr>
                                    </m:ctrlPr>
                                  </m:sSubPr>
                                  <m:e>
                                    <m:r>
                                      <a:rPr lang="en-US" sz="1800" b="1" i="1" smtClean="0">
                                        <a:latin typeface="Cambria Math" panose="02040503050406030204" pitchFamily="18" charset="0"/>
                                        <a:cs typeface="Calibri Light" panose="020F0302020204030204" pitchFamily="34" charset="0"/>
                                      </a:rPr>
                                      <m:t>𝝎</m:t>
                                    </m:r>
                                  </m:e>
                                  <m:sub>
                                    <m:r>
                                      <a:rPr lang="en-US" sz="1800" b="1" i="1" smtClean="0">
                                        <a:latin typeface="Cambria Math" panose="02040503050406030204" pitchFamily="18" charset="0"/>
                                        <a:cs typeface="Calibri Light" panose="020F0302020204030204" pitchFamily="34" charset="0"/>
                                      </a:rPr>
                                      <m:t>𝒊</m:t>
                                    </m:r>
                                  </m:sub>
                                </m:sSub>
                              </m:oMath>
                            </m:oMathPara>
                          </a14:m>
                          <a:endParaRPr lang="en-US" b="1" dirty="0"/>
                        </a:p>
                      </a:txBody>
                      <a:tcPr/>
                    </a:tc>
                    <a:tc>
                      <a:txBody>
                        <a:bodyPr/>
                        <a:lstStyle/>
                        <a:p>
                          <a:pPr algn="ctr"/>
                          <a:r>
                            <a:rPr lang="en-US" b="1" dirty="0"/>
                            <a:t>Intuition</a:t>
                          </a:r>
                        </a:p>
                      </a:txBody>
                      <a:tcPr anchor="ctr"/>
                    </a:tc>
                    <a:extLst>
                      <a:ext uri="{0D108BD9-81ED-4DB2-BD59-A6C34878D82A}">
                        <a16:rowId xmlns:a16="http://schemas.microsoft.com/office/drawing/2014/main" val="3861815626"/>
                      </a:ext>
                    </a:extLst>
                  </a:tr>
                  <a:tr h="317162">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0 </a:t>
                          </a:r>
                          <a:endParaRPr lang="en-US" dirty="0"/>
                        </a:p>
                      </a:txBody>
                      <a:tcPr anchor="ctr"/>
                    </a:tc>
                    <a:tc>
                      <a:txBody>
                        <a:bodyPr/>
                        <a:lstStyle/>
                        <a:p>
                          <a:pPr algn="ctr"/>
                          <a:r>
                            <a:rPr lang="en-US" dirty="0"/>
                            <a:t>1</a:t>
                          </a:r>
                        </a:p>
                      </a:txBody>
                      <a:tcPr anchor="ctr"/>
                    </a:tc>
                    <a:tc>
                      <a:txBody>
                        <a:bodyPr/>
                        <a:lstStyle/>
                        <a:p>
                          <a:r>
                            <a:rPr lang="en-US" dirty="0"/>
                            <a:t>No equity weight. Current practice.</a:t>
                          </a:r>
                        </a:p>
                      </a:txBody>
                      <a:tcPr anchor="ctr"/>
                    </a:tc>
                    <a:extLst>
                      <a:ext uri="{0D108BD9-81ED-4DB2-BD59-A6C34878D82A}">
                        <a16:rowId xmlns:a16="http://schemas.microsoft.com/office/drawing/2014/main" val="2082041059"/>
                      </a:ext>
                    </a:extLst>
                  </a:tr>
                  <a:tr h="1251269">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1 </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cs typeface="Calibri Light" panose="020F0302020204030204" pitchFamily="34" charset="0"/>
                                      </a:rPr>
                                    </m:ctrlPr>
                                  </m:dPr>
                                  <m:e>
                                    <m:f>
                                      <m:fPr>
                                        <m:ctrlPr>
                                          <a:rPr lang="en-US" sz="1800" b="0" i="1" smtClean="0">
                                            <a:latin typeface="Cambria Math" panose="02040503050406030204" pitchFamily="18" charset="0"/>
                                            <a:cs typeface="Calibri Light" panose="020F0302020204030204" pitchFamily="34" charset="0"/>
                                          </a:rPr>
                                        </m:ctrlPr>
                                      </m:fPr>
                                      <m:num>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𝑎𝑣𝑔</m:t>
                                            </m:r>
                                          </m:sub>
                                        </m:sSub>
                                      </m:num>
                                      <m:den>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𝑖</m:t>
                                            </m:r>
                                          </m:sub>
                                        </m:sSub>
                                      </m:den>
                                    </m:f>
                                  </m:e>
                                </m:d>
                              </m:oMath>
                            </m:oMathPara>
                          </a14:m>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cs typeface="Calibri Light" panose="020F0302020204030204" pitchFamily="34" charset="0"/>
                            </a:rPr>
                            <a:t>Marginal utility of additional income is twice as high with half the income. </a:t>
                          </a:r>
                        </a:p>
                        <a:p>
                          <a:endParaRPr lang="en-US" dirty="0"/>
                        </a:p>
                      </a:txBody>
                      <a:tcPr anchor="ctr"/>
                    </a:tc>
                    <a:extLst>
                      <a:ext uri="{0D108BD9-81ED-4DB2-BD59-A6C34878D82A}">
                        <a16:rowId xmlns:a16="http://schemas.microsoft.com/office/drawing/2014/main" val="3183342032"/>
                      </a:ext>
                    </a:extLst>
                  </a:tr>
                  <a:tr h="651649">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2 </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cs typeface="Calibri Light" panose="020F0302020204030204" pitchFamily="34" charset="0"/>
                                      </a:rPr>
                                    </m:ctrlPr>
                                  </m:sSupPr>
                                  <m:e>
                                    <m:d>
                                      <m:dPr>
                                        <m:ctrlPr>
                                          <a:rPr lang="en-US" sz="1800" b="0" i="1" smtClean="0">
                                            <a:latin typeface="Cambria Math" panose="02040503050406030204" pitchFamily="18" charset="0"/>
                                            <a:cs typeface="Calibri Light" panose="020F0302020204030204" pitchFamily="34" charset="0"/>
                                          </a:rPr>
                                        </m:ctrlPr>
                                      </m:dPr>
                                      <m:e>
                                        <m:f>
                                          <m:fPr>
                                            <m:ctrlPr>
                                              <a:rPr lang="en-US" sz="1800" b="0" i="1" smtClean="0">
                                                <a:latin typeface="Cambria Math" panose="02040503050406030204" pitchFamily="18" charset="0"/>
                                                <a:cs typeface="Calibri Light" panose="020F0302020204030204" pitchFamily="34" charset="0"/>
                                              </a:rPr>
                                            </m:ctrlPr>
                                          </m:fPr>
                                          <m:num>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𝑎𝑣𝑔</m:t>
                                                </m:r>
                                              </m:sub>
                                            </m:sSub>
                                          </m:num>
                                          <m:den>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𝑖</m:t>
                                                </m:r>
                                              </m:sub>
                                            </m:sSub>
                                          </m:den>
                                        </m:f>
                                      </m:e>
                                    </m:d>
                                  </m:e>
                                  <m:sup>
                                    <m:r>
                                      <a:rPr lang="en-US" sz="1800" b="0" i="1" smtClean="0">
                                        <a:latin typeface="Cambria Math" panose="02040503050406030204" pitchFamily="18" charset="0"/>
                                        <a:cs typeface="Calibri Light" panose="020F0302020204030204" pitchFamily="34" charset="0"/>
                                      </a:rPr>
                                      <m:t>2</m:t>
                                    </m:r>
                                  </m:sup>
                                </m:sSup>
                              </m:oMath>
                            </m:oMathPara>
                          </a14:m>
                          <a:endParaRPr lang="en-US" dirty="0"/>
                        </a:p>
                      </a:txBody>
                      <a:tcPr anchor="ctr"/>
                    </a:tc>
                    <a:tc>
                      <a:txBody>
                        <a:bodyPr/>
                        <a:lstStyle/>
                        <a:p>
                          <a:r>
                            <a:rPr lang="en-US" dirty="0"/>
                            <a:t>Averse to income inequality. MU is 4X as high with half the income.</a:t>
                          </a:r>
                        </a:p>
                      </a:txBody>
                      <a:tcPr anchor="ctr"/>
                    </a:tc>
                    <a:extLst>
                      <a:ext uri="{0D108BD9-81ED-4DB2-BD59-A6C34878D82A}">
                        <a16:rowId xmlns:a16="http://schemas.microsoft.com/office/drawing/2014/main" val="983692260"/>
                      </a:ext>
                    </a:extLst>
                  </a:tr>
                </a:tbl>
              </a:graphicData>
            </a:graphic>
          </p:graphicFrame>
        </mc:Choice>
        <mc:Fallback xmlns="">
          <p:graphicFrame>
            <p:nvGraphicFramePr>
              <p:cNvPr id="4" name="Table 4">
                <a:extLst>
                  <a:ext uri="{FF2B5EF4-FFF2-40B4-BE49-F238E27FC236}">
                    <a16:creationId xmlns:a16="http://schemas.microsoft.com/office/drawing/2014/main" id="{673AFCA9-5553-F9B2-BAB4-1A11CDDEC767}"/>
                  </a:ext>
                </a:extLst>
              </p:cNvPr>
              <p:cNvGraphicFramePr>
                <a:graphicFrameLocks noGrp="1"/>
              </p:cNvGraphicFramePr>
              <p:nvPr>
                <p:extLst>
                  <p:ext uri="{D42A27DB-BD31-4B8C-83A1-F6EECF244321}">
                    <p14:modId xmlns:p14="http://schemas.microsoft.com/office/powerpoint/2010/main" val="2624682905"/>
                  </p:ext>
                </p:extLst>
              </p:nvPr>
            </p:nvGraphicFramePr>
            <p:xfrm>
              <a:off x="1341573" y="3143917"/>
              <a:ext cx="9502881" cy="3171509"/>
            </p:xfrm>
            <a:graphic>
              <a:graphicData uri="http://schemas.openxmlformats.org/drawingml/2006/table">
                <a:tbl>
                  <a:tblPr firstRow="1" bandRow="1">
                    <a:tableStyleId>{5940675A-B579-460E-94D1-54222C63F5DA}</a:tableStyleId>
                  </a:tblPr>
                  <a:tblGrid>
                    <a:gridCol w="3167627">
                      <a:extLst>
                        <a:ext uri="{9D8B030D-6E8A-4147-A177-3AD203B41FA5}">
                          <a16:colId xmlns:a16="http://schemas.microsoft.com/office/drawing/2014/main" val="2562733102"/>
                        </a:ext>
                      </a:extLst>
                    </a:gridCol>
                    <a:gridCol w="3167627">
                      <a:extLst>
                        <a:ext uri="{9D8B030D-6E8A-4147-A177-3AD203B41FA5}">
                          <a16:colId xmlns:a16="http://schemas.microsoft.com/office/drawing/2014/main" val="3339101466"/>
                        </a:ext>
                      </a:extLst>
                    </a:gridCol>
                    <a:gridCol w="3167627">
                      <a:extLst>
                        <a:ext uri="{9D8B030D-6E8A-4147-A177-3AD203B41FA5}">
                          <a16:colId xmlns:a16="http://schemas.microsoft.com/office/drawing/2014/main" val="895940659"/>
                        </a:ext>
                      </a:extLst>
                    </a:gridCol>
                  </a:tblGrid>
                  <a:tr h="365760">
                    <a:tc>
                      <a:txBody>
                        <a:bodyPr/>
                        <a:lstStyle/>
                        <a:p>
                          <a:endParaRPr lang="en-US"/>
                        </a:p>
                      </a:txBody>
                      <a:tcPr>
                        <a:blipFill>
                          <a:blip r:embed="rId6"/>
                          <a:stretch>
                            <a:fillRect l="-192" t="-8333" r="-200385" b="-795000"/>
                          </a:stretch>
                        </a:blipFill>
                      </a:tcPr>
                    </a:tc>
                    <a:tc>
                      <a:txBody>
                        <a:bodyPr/>
                        <a:lstStyle/>
                        <a:p>
                          <a:endParaRPr lang="en-US"/>
                        </a:p>
                      </a:txBody>
                      <a:tcPr>
                        <a:blipFill>
                          <a:blip r:embed="rId6"/>
                          <a:stretch>
                            <a:fillRect l="-100385" t="-8333" r="-100771" b="-795000"/>
                          </a:stretch>
                        </a:blipFill>
                      </a:tcPr>
                    </a:tc>
                    <a:tc>
                      <a:txBody>
                        <a:bodyPr/>
                        <a:lstStyle/>
                        <a:p>
                          <a:pPr algn="ctr"/>
                          <a:r>
                            <a:rPr lang="en-US" b="1" dirty="0"/>
                            <a:t>Intuition</a:t>
                          </a:r>
                        </a:p>
                      </a:txBody>
                      <a:tcPr anchor="ctr"/>
                    </a:tc>
                    <a:extLst>
                      <a:ext uri="{0D108BD9-81ED-4DB2-BD59-A6C34878D82A}">
                        <a16:rowId xmlns:a16="http://schemas.microsoft.com/office/drawing/2014/main" val="3861815626"/>
                      </a:ext>
                    </a:extLst>
                  </a:tr>
                  <a:tr h="640080">
                    <a:tc>
                      <a:txBody>
                        <a:bodyPr/>
                        <a:lstStyle/>
                        <a:p>
                          <a:endParaRPr lang="en-US"/>
                        </a:p>
                      </a:txBody>
                      <a:tcPr anchor="ctr">
                        <a:blipFill>
                          <a:blip r:embed="rId6"/>
                          <a:stretch>
                            <a:fillRect l="-192" t="-61905" r="-200385" b="-354286"/>
                          </a:stretch>
                        </a:blipFill>
                      </a:tcPr>
                    </a:tc>
                    <a:tc>
                      <a:txBody>
                        <a:bodyPr/>
                        <a:lstStyle/>
                        <a:p>
                          <a:pPr algn="ctr"/>
                          <a:r>
                            <a:rPr lang="en-US" dirty="0"/>
                            <a:t>1</a:t>
                          </a:r>
                        </a:p>
                      </a:txBody>
                      <a:tcPr anchor="ctr"/>
                    </a:tc>
                    <a:tc>
                      <a:txBody>
                        <a:bodyPr/>
                        <a:lstStyle/>
                        <a:p>
                          <a:r>
                            <a:rPr lang="en-US" dirty="0"/>
                            <a:t>No equity weight. Current practice.</a:t>
                          </a:r>
                        </a:p>
                      </a:txBody>
                      <a:tcPr anchor="ctr"/>
                    </a:tc>
                    <a:extLst>
                      <a:ext uri="{0D108BD9-81ED-4DB2-BD59-A6C34878D82A}">
                        <a16:rowId xmlns:a16="http://schemas.microsoft.com/office/drawing/2014/main" val="2082041059"/>
                      </a:ext>
                    </a:extLst>
                  </a:tr>
                  <a:tr h="1251269">
                    <a:tc>
                      <a:txBody>
                        <a:bodyPr/>
                        <a:lstStyle/>
                        <a:p>
                          <a:endParaRPr lang="en-US"/>
                        </a:p>
                      </a:txBody>
                      <a:tcPr anchor="ctr">
                        <a:blipFill>
                          <a:blip r:embed="rId6"/>
                          <a:stretch>
                            <a:fillRect l="-192" t="-82524" r="-200385" b="-80583"/>
                          </a:stretch>
                        </a:blipFill>
                      </a:tcPr>
                    </a:tc>
                    <a:tc>
                      <a:txBody>
                        <a:bodyPr/>
                        <a:lstStyle/>
                        <a:p>
                          <a:endParaRPr lang="en-US"/>
                        </a:p>
                      </a:txBody>
                      <a:tcPr anchor="ctr">
                        <a:blipFill>
                          <a:blip r:embed="rId6"/>
                          <a:stretch>
                            <a:fillRect l="-100385" t="-82524" r="-100771" b="-8058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cs typeface="Calibri Light" panose="020F0302020204030204" pitchFamily="34" charset="0"/>
                            </a:rPr>
                            <a:t>Marginal utility of additional income is twice as high with half the income. </a:t>
                          </a:r>
                        </a:p>
                        <a:p>
                          <a:endParaRPr lang="en-US" dirty="0"/>
                        </a:p>
                      </a:txBody>
                      <a:tcPr anchor="ctr"/>
                    </a:tc>
                    <a:extLst>
                      <a:ext uri="{0D108BD9-81ED-4DB2-BD59-A6C34878D82A}">
                        <a16:rowId xmlns:a16="http://schemas.microsoft.com/office/drawing/2014/main" val="3183342032"/>
                      </a:ext>
                    </a:extLst>
                  </a:tr>
                  <a:tr h="914400">
                    <a:tc>
                      <a:txBody>
                        <a:bodyPr/>
                        <a:lstStyle/>
                        <a:p>
                          <a:endParaRPr lang="en-US"/>
                        </a:p>
                      </a:txBody>
                      <a:tcPr anchor="ctr">
                        <a:blipFill>
                          <a:blip r:embed="rId6"/>
                          <a:stretch>
                            <a:fillRect l="-192" t="-250667" r="-200385" b="-10667"/>
                          </a:stretch>
                        </a:blipFill>
                      </a:tcPr>
                    </a:tc>
                    <a:tc>
                      <a:txBody>
                        <a:bodyPr/>
                        <a:lstStyle/>
                        <a:p>
                          <a:endParaRPr lang="en-US"/>
                        </a:p>
                      </a:txBody>
                      <a:tcPr anchor="ctr">
                        <a:blipFill>
                          <a:blip r:embed="rId6"/>
                          <a:stretch>
                            <a:fillRect l="-100385" t="-250667" r="-100771" b="-10667"/>
                          </a:stretch>
                        </a:blipFill>
                      </a:tcPr>
                    </a:tc>
                    <a:tc>
                      <a:txBody>
                        <a:bodyPr/>
                        <a:lstStyle/>
                        <a:p>
                          <a:r>
                            <a:rPr lang="en-US" dirty="0"/>
                            <a:t>Averse to income inequality. MU is 4X as high with half the income.</a:t>
                          </a:r>
                        </a:p>
                      </a:txBody>
                      <a:tcPr anchor="ctr"/>
                    </a:tc>
                    <a:extLst>
                      <a:ext uri="{0D108BD9-81ED-4DB2-BD59-A6C34878D82A}">
                        <a16:rowId xmlns:a16="http://schemas.microsoft.com/office/drawing/2014/main" val="983692260"/>
                      </a:ext>
                    </a:extLst>
                  </a:tr>
                </a:tbl>
              </a:graphicData>
            </a:graphic>
          </p:graphicFrame>
        </mc:Fallback>
      </mc:AlternateContent>
    </p:spTree>
    <p:custDataLst>
      <p:tags r:id="rId1"/>
    </p:custDataLst>
    <p:extLst>
      <p:ext uri="{BB962C8B-B14F-4D97-AF65-F5344CB8AC3E}">
        <p14:creationId xmlns:p14="http://schemas.microsoft.com/office/powerpoint/2010/main" val="4286827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680921" y="1682047"/>
                <a:ext cx="9993927" cy="6180603"/>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Suppose income of the workers is $30,000 and that all costs will be passed on to consumers of dry-cleaning businesses with incomes of $90,000. Average income in society is $60,000.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Weight for the dry-cleaners </a:t>
                </a:r>
                <a14:m>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r>
                      <a:rPr lang="en-US" sz="2400" b="0" i="1" smtClean="0">
                        <a:latin typeface="Cambria Math" panose="02040503050406030204" pitchFamily="18" charset="0"/>
                        <a:cs typeface="Calibri Light" panose="020F0302020204030204" pitchFamily="34" charset="0"/>
                      </a:rPr>
                      <m:t>=</m:t>
                    </m:r>
                    <m:sSup>
                      <m:sSupPr>
                        <m:ctrlPr>
                          <a:rPr lang="en-US" sz="2400" i="1">
                            <a:latin typeface="Cambria Math" panose="02040503050406030204" pitchFamily="18" charset="0"/>
                            <a:cs typeface="Calibri Light" panose="020F0302020204030204" pitchFamily="34" charset="0"/>
                          </a:rPr>
                        </m:ctrlPr>
                      </m:sSupPr>
                      <m:e>
                        <m:d>
                          <m:dPr>
                            <m:ctrlPr>
                              <a:rPr lang="en-US" sz="2400" i="1">
                                <a:latin typeface="Cambria Math" panose="02040503050406030204" pitchFamily="18" charset="0"/>
                                <a:cs typeface="Calibri Light" panose="020F0302020204030204" pitchFamily="34" charset="0"/>
                              </a:rPr>
                            </m:ctrlPr>
                          </m:dPr>
                          <m:e>
                            <m:f>
                              <m:fPr>
                                <m:ctrlPr>
                                  <a:rPr lang="en-US" sz="2400" i="1">
                                    <a:latin typeface="Cambria Math" panose="02040503050406030204" pitchFamily="18" charset="0"/>
                                    <a:cs typeface="Calibri Light" panose="020F0302020204030204" pitchFamily="34" charset="0"/>
                                  </a:rPr>
                                </m:ctrlPr>
                              </m:fPr>
                              <m:num>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𝑌</m:t>
                                    </m:r>
                                  </m:e>
                                  <m:sub>
                                    <m:r>
                                      <a:rPr lang="en-US" sz="2400" i="1">
                                        <a:latin typeface="Cambria Math" panose="02040503050406030204" pitchFamily="18" charset="0"/>
                                        <a:cs typeface="Calibri Light" panose="020F0302020204030204" pitchFamily="34" charset="0"/>
                                      </a:rPr>
                                      <m:t>𝑎𝑣𝑔</m:t>
                                    </m:r>
                                  </m:sub>
                                </m:sSub>
                              </m:num>
                              <m:den>
                                <m:sSub>
                                  <m:sSubPr>
                                    <m:ctrlPr>
                                      <a:rPr lang="en-US" sz="2400" i="1" smtClean="0">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𝑌</m:t>
                                    </m:r>
                                  </m:e>
                                  <m:sub>
                                    <m:r>
                                      <a:rPr lang="en-US" sz="2400" b="0" i="1" smtClean="0">
                                        <a:latin typeface="Cambria Math" panose="02040503050406030204" pitchFamily="18" charset="0"/>
                                        <a:cs typeface="Calibri Light" panose="020F0302020204030204" pitchFamily="34" charset="0"/>
                                      </a:rPr>
                                      <m:t>1</m:t>
                                    </m:r>
                                  </m:sub>
                                </m:sSub>
                              </m:den>
                            </m:f>
                          </m:e>
                        </m:d>
                      </m:e>
                      <m:sup>
                        <m:r>
                          <a:rPr lang="en-US" sz="2400" i="1">
                            <a:latin typeface="Cambria Math" panose="02040503050406030204" pitchFamily="18" charset="0"/>
                            <a:cs typeface="Calibri Light" panose="020F0302020204030204" pitchFamily="34" charset="0"/>
                          </a:rPr>
                          <m:t>𝜂</m:t>
                        </m:r>
                      </m:sup>
                    </m:sSup>
                    <m:r>
                      <a:rPr lang="en-US" sz="2400" b="0" i="1" smtClean="0">
                        <a:latin typeface="Cambria Math" panose="02040503050406030204" pitchFamily="18" charset="0"/>
                        <a:cs typeface="Calibri Light" panose="020F0302020204030204" pitchFamily="34" charset="0"/>
                      </a:rPr>
                      <m:t>=</m:t>
                    </m:r>
                    <m:sSup>
                      <m:sSupPr>
                        <m:ctrlPr>
                          <a:rPr lang="en-US" sz="2400" b="0" i="1" smtClean="0">
                            <a:latin typeface="Cambria Math" panose="02040503050406030204" pitchFamily="18" charset="0"/>
                            <a:cs typeface="Calibri Light" panose="020F0302020204030204" pitchFamily="34" charset="0"/>
                          </a:rPr>
                        </m:ctrlPr>
                      </m:sSupPr>
                      <m:e>
                        <m:d>
                          <m:dPr>
                            <m:ctrlPr>
                              <a:rPr lang="en-US" sz="2400" b="0" i="1" smtClean="0">
                                <a:latin typeface="Cambria Math" panose="02040503050406030204" pitchFamily="18" charset="0"/>
                                <a:cs typeface="Calibri Light" panose="020F0302020204030204" pitchFamily="34" charset="0"/>
                              </a:rPr>
                            </m:ctrlPr>
                          </m:dPr>
                          <m:e>
                            <m:f>
                              <m:fPr>
                                <m:ctrlPr>
                                  <a:rPr lang="en-US" sz="2400" b="0" i="1" smtClean="0">
                                    <a:latin typeface="Cambria Math" panose="02040503050406030204" pitchFamily="18" charset="0"/>
                                    <a:cs typeface="Calibri Light" panose="020F0302020204030204" pitchFamily="34" charset="0"/>
                                  </a:rPr>
                                </m:ctrlPr>
                              </m:fPr>
                              <m:num>
                                <m:r>
                                  <a:rPr lang="en-US" sz="2400" b="0" i="1" smtClean="0">
                                    <a:latin typeface="Cambria Math" panose="02040503050406030204" pitchFamily="18" charset="0"/>
                                    <a:cs typeface="Calibri Light" panose="020F0302020204030204" pitchFamily="34" charset="0"/>
                                  </a:rPr>
                                  <m:t>60</m:t>
                                </m:r>
                              </m:num>
                              <m:den>
                                <m:r>
                                  <a:rPr lang="en-US" sz="2400" b="0" i="1" smtClean="0">
                                    <a:latin typeface="Cambria Math" panose="02040503050406030204" pitchFamily="18" charset="0"/>
                                    <a:cs typeface="Calibri Light" panose="020F0302020204030204" pitchFamily="34" charset="0"/>
                                  </a:rPr>
                                  <m:t>30</m:t>
                                </m:r>
                              </m:den>
                            </m:f>
                          </m:e>
                        </m:d>
                      </m:e>
                      <m:sup>
                        <m:r>
                          <a:rPr lang="en-US" sz="2400" b="0" i="1" smtClean="0">
                            <a:latin typeface="Cambria Math" panose="02040503050406030204" pitchFamily="18" charset="0"/>
                            <a:cs typeface="Calibri Light" panose="020F0302020204030204" pitchFamily="34" charset="0"/>
                          </a:rPr>
                          <m:t>1</m:t>
                        </m:r>
                      </m:sup>
                    </m:sSup>
                    <m:r>
                      <a:rPr lang="en-US" sz="2400" b="0" i="1" smtClean="0">
                        <a:latin typeface="Cambria Math" panose="02040503050406030204" pitchFamily="18" charset="0"/>
                        <a:cs typeface="Calibri Light" panose="020F0302020204030204" pitchFamily="34" charset="0"/>
                      </a:rPr>
                      <m:t>=2</m:t>
                    </m:r>
                  </m:oMath>
                </a14:m>
                <a:endParaRPr lang="en-US" sz="2400" dirty="0">
                  <a:cs typeface="Calibri Light" panose="020F0302020204030204" pitchFamily="34" charset="0"/>
                </a:endParaRP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Weight for the consumers </a:t>
                </a:r>
                <a14:m>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r>
                      <a:rPr lang="en-US" sz="2400" b="0" i="1" smtClean="0">
                        <a:latin typeface="Cambria Math" panose="02040503050406030204" pitchFamily="18" charset="0"/>
                        <a:cs typeface="Calibri Light" panose="020F0302020204030204" pitchFamily="34" charset="0"/>
                      </a:rPr>
                      <m:t>=</m:t>
                    </m:r>
                    <m:sSup>
                      <m:sSupPr>
                        <m:ctrlPr>
                          <a:rPr lang="en-US" sz="2400" i="1">
                            <a:latin typeface="Cambria Math" panose="02040503050406030204" pitchFamily="18" charset="0"/>
                            <a:cs typeface="Calibri Light" panose="020F0302020204030204" pitchFamily="34" charset="0"/>
                          </a:rPr>
                        </m:ctrlPr>
                      </m:sSupPr>
                      <m:e>
                        <m:d>
                          <m:dPr>
                            <m:ctrlPr>
                              <a:rPr lang="en-US" sz="2400" i="1">
                                <a:latin typeface="Cambria Math" panose="02040503050406030204" pitchFamily="18" charset="0"/>
                                <a:cs typeface="Calibri Light" panose="020F0302020204030204" pitchFamily="34" charset="0"/>
                              </a:rPr>
                            </m:ctrlPr>
                          </m:dPr>
                          <m:e>
                            <m:f>
                              <m:fPr>
                                <m:ctrlPr>
                                  <a:rPr lang="en-US" sz="2400" i="1">
                                    <a:latin typeface="Cambria Math" panose="02040503050406030204" pitchFamily="18" charset="0"/>
                                    <a:cs typeface="Calibri Light" panose="020F0302020204030204" pitchFamily="34" charset="0"/>
                                  </a:rPr>
                                </m:ctrlPr>
                              </m:fPr>
                              <m:num>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𝑌</m:t>
                                    </m:r>
                                  </m:e>
                                  <m:sub>
                                    <m:r>
                                      <a:rPr lang="en-US" sz="2400" i="1">
                                        <a:latin typeface="Cambria Math" panose="02040503050406030204" pitchFamily="18" charset="0"/>
                                        <a:cs typeface="Calibri Light" panose="020F0302020204030204" pitchFamily="34" charset="0"/>
                                      </a:rPr>
                                      <m:t>𝑎𝑣𝑔</m:t>
                                    </m:r>
                                  </m:sub>
                                </m:sSub>
                              </m:num>
                              <m:den>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𝑌</m:t>
                                    </m:r>
                                  </m:e>
                                  <m:sub>
                                    <m:r>
                                      <a:rPr lang="en-US" sz="2400" i="1">
                                        <a:latin typeface="Cambria Math" panose="02040503050406030204" pitchFamily="18" charset="0"/>
                                        <a:cs typeface="Calibri Light" panose="020F0302020204030204" pitchFamily="34" charset="0"/>
                                      </a:rPr>
                                      <m:t>𝑖</m:t>
                                    </m:r>
                                  </m:sub>
                                </m:sSub>
                              </m:den>
                            </m:f>
                          </m:e>
                        </m:d>
                      </m:e>
                      <m:sup>
                        <m:r>
                          <a:rPr lang="en-US" sz="2400" i="1">
                            <a:latin typeface="Cambria Math" panose="02040503050406030204" pitchFamily="18" charset="0"/>
                            <a:cs typeface="Calibri Light" panose="020F0302020204030204" pitchFamily="34" charset="0"/>
                          </a:rPr>
                          <m:t>𝜂</m:t>
                        </m:r>
                      </m:sup>
                    </m:sSup>
                    <m:r>
                      <a:rPr lang="en-US" sz="2400" b="0" i="1" smtClean="0">
                        <a:latin typeface="Cambria Math" panose="02040503050406030204" pitchFamily="18" charset="0"/>
                        <a:cs typeface="Calibri Light" panose="020F0302020204030204" pitchFamily="34" charset="0"/>
                      </a:rPr>
                      <m:t>=</m:t>
                    </m:r>
                    <m:sSup>
                      <m:sSupPr>
                        <m:ctrlPr>
                          <a:rPr lang="en-US" sz="2400" b="0" i="1" smtClean="0">
                            <a:latin typeface="Cambria Math" panose="02040503050406030204" pitchFamily="18" charset="0"/>
                            <a:cs typeface="Calibri Light" panose="020F0302020204030204" pitchFamily="34" charset="0"/>
                          </a:rPr>
                        </m:ctrlPr>
                      </m:sSupPr>
                      <m:e>
                        <m:d>
                          <m:dPr>
                            <m:ctrlPr>
                              <a:rPr lang="en-US" sz="2400" b="0" i="1" smtClean="0">
                                <a:latin typeface="Cambria Math" panose="02040503050406030204" pitchFamily="18" charset="0"/>
                                <a:cs typeface="Calibri Light" panose="020F0302020204030204" pitchFamily="34" charset="0"/>
                              </a:rPr>
                            </m:ctrlPr>
                          </m:dPr>
                          <m:e>
                            <m:f>
                              <m:fPr>
                                <m:ctrlPr>
                                  <a:rPr lang="en-US" sz="2400" b="0" i="1" smtClean="0">
                                    <a:latin typeface="Cambria Math" panose="02040503050406030204" pitchFamily="18" charset="0"/>
                                    <a:cs typeface="Calibri Light" panose="020F0302020204030204" pitchFamily="34" charset="0"/>
                                  </a:rPr>
                                </m:ctrlPr>
                              </m:fPr>
                              <m:num>
                                <m:r>
                                  <a:rPr lang="en-US" sz="2400" b="0" i="1" smtClean="0">
                                    <a:latin typeface="Cambria Math" panose="02040503050406030204" pitchFamily="18" charset="0"/>
                                    <a:cs typeface="Calibri Light" panose="020F0302020204030204" pitchFamily="34" charset="0"/>
                                  </a:rPr>
                                  <m:t>60</m:t>
                                </m:r>
                              </m:num>
                              <m:den>
                                <m:r>
                                  <a:rPr lang="en-US" sz="2400" b="0" i="1" smtClean="0">
                                    <a:latin typeface="Cambria Math" panose="02040503050406030204" pitchFamily="18" charset="0"/>
                                    <a:cs typeface="Calibri Light" panose="020F0302020204030204" pitchFamily="34" charset="0"/>
                                  </a:rPr>
                                  <m:t>90</m:t>
                                </m:r>
                              </m:den>
                            </m:f>
                          </m:e>
                        </m:d>
                      </m:e>
                      <m:sup>
                        <m:r>
                          <a:rPr lang="en-US" sz="2400" b="0" i="1" smtClean="0">
                            <a:latin typeface="Cambria Math" panose="02040503050406030204" pitchFamily="18" charset="0"/>
                            <a:cs typeface="Calibri Light" panose="020F0302020204030204" pitchFamily="34" charset="0"/>
                          </a:rPr>
                          <m:t>1</m:t>
                        </m:r>
                      </m:sup>
                    </m:sSup>
                    <m:r>
                      <a:rPr lang="en-US" sz="2400" b="0" i="1" smtClean="0">
                        <a:latin typeface="Cambria Math" panose="02040503050406030204" pitchFamily="18" charset="0"/>
                        <a:cs typeface="Calibri Light" panose="020F0302020204030204" pitchFamily="34" charset="0"/>
                      </a:rPr>
                      <m:t>=2/3</m:t>
                    </m:r>
                  </m:oMath>
                </a14:m>
                <a:endParaRPr lang="en-US" sz="2400" dirty="0">
                  <a:cs typeface="Calibri Light" panose="020F0302020204030204" pitchFamily="34" charset="0"/>
                </a:endParaRP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Efficiency Test:</a:t>
                </a:r>
              </a:p>
              <a:p>
                <a:pPr marL="800100" lvl="1" indent="-342900">
                  <a:lnSpc>
                    <a:spcPct val="125000"/>
                  </a:lnSpc>
                  <a:buFont typeface="Wingdings" panose="05000000000000000000" pitchFamily="2" charset="2"/>
                  <a:buChar char="§"/>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 </a:t>
                </a:r>
              </a:p>
              <a:p>
                <a:pPr>
                  <a:lnSpc>
                    <a:spcPct val="125000"/>
                  </a:lnSpc>
                </a:pPr>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endParaRPr lang="en-US" sz="2400" dirty="0">
                  <a:cs typeface="Calibri Light" panose="020F0302020204030204" pitchFamily="34" charset="0"/>
                </a:endParaRPr>
              </a:p>
              <a:p>
                <a:pPr marL="800100" lvl="1" indent="-342900">
                  <a:buFont typeface="Arial" panose="020B0604020202020204" pitchFamily="34" charset="0"/>
                  <a:buChar char="•"/>
                </a:pPr>
                <a:endParaRPr lang="en-US" sz="2400" dirty="0">
                  <a:cs typeface="Calibri Light" panose="020F0302020204030204" pitchFamily="34" charset="0"/>
                </a:endParaRP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680921" y="1682047"/>
                <a:ext cx="9993927" cy="6180603"/>
              </a:xfrm>
              <a:prstGeom prst="rect">
                <a:avLst/>
              </a:prstGeom>
              <a:blipFill>
                <a:blip r:embed="rId4"/>
                <a:stretch>
                  <a:fillRect l="-976"/>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Let’s Go Back to the PCE Example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2C7CA8-AF46-B0CA-6DEB-0AC56851F704}"/>
                  </a:ext>
                </a:extLst>
              </p:cNvPr>
              <p:cNvSpPr txBox="1"/>
              <p:nvPr/>
            </p:nvSpPr>
            <p:spPr>
              <a:xfrm>
                <a:off x="2884470" y="5175953"/>
                <a:ext cx="6097712" cy="981487"/>
              </a:xfrm>
              <a:prstGeom prst="rect">
                <a:avLst/>
              </a:prstGeom>
              <a:noFill/>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r>
                        <a:rPr lang="en-US" sz="2400" b="0" i="1" smtClean="0">
                          <a:latin typeface="Cambria Math" panose="02040503050406030204" pitchFamily="18" charset="0"/>
                          <a:cs typeface="Calibri Light" panose="020F0302020204030204" pitchFamily="34" charset="0"/>
                        </a:rPr>
                        <m:t>𝐶𝑜𝑠𝑡𝑠</m:t>
                      </m:r>
                      <m:r>
                        <a:rPr lang="en-US" sz="2400" i="1">
                          <a:latin typeface="Cambria Math" panose="02040503050406030204" pitchFamily="18" charset="0"/>
                          <a:cs typeface="Calibri Light" panose="020F0302020204030204" pitchFamily="34" charset="0"/>
                        </a:rPr>
                        <m:t>&gt;0</m:t>
                      </m:r>
                    </m:oMath>
                  </m:oMathPara>
                </a14:m>
                <a:endParaRPr lang="en-US" sz="2400" dirty="0">
                  <a:cs typeface="Calibri Light" panose="020F0302020204030204" pitchFamily="34" charset="0"/>
                </a:endParaRPr>
              </a:p>
              <a:p>
                <a:pPr algn="ctr">
                  <a:lnSpc>
                    <a:spcPct val="125000"/>
                  </a:lnSpc>
                </a:pPr>
                <a:r>
                  <a:rPr lang="en-US" sz="2400" dirty="0">
                    <a:solidFill>
                      <a:srgbClr val="0070C0"/>
                    </a:solidFill>
                    <a:cs typeface="Calibri Light" panose="020F0302020204030204" pitchFamily="34" charset="0"/>
                  </a:rPr>
                  <a:t>2($10m) – 2/3($15m) = $10m &gt;0 </a:t>
                </a:r>
              </a:p>
            </p:txBody>
          </p:sp>
        </mc:Choice>
        <mc:Fallback xmlns="">
          <p:sp>
            <p:nvSpPr>
              <p:cNvPr id="5" name="TextBox 4">
                <a:extLst>
                  <a:ext uri="{FF2B5EF4-FFF2-40B4-BE49-F238E27FC236}">
                    <a16:creationId xmlns:a16="http://schemas.microsoft.com/office/drawing/2014/main" id="{692C7CA8-AF46-B0CA-6DEB-0AC56851F704}"/>
                  </a:ext>
                </a:extLst>
              </p:cNvPr>
              <p:cNvSpPr txBox="1">
                <a:spLocks noRot="1" noChangeAspect="1" noMove="1" noResize="1" noEditPoints="1" noAdjustHandles="1" noChangeArrowheads="1" noChangeShapeType="1" noTextEdit="1"/>
              </p:cNvSpPr>
              <p:nvPr/>
            </p:nvSpPr>
            <p:spPr>
              <a:xfrm>
                <a:off x="2884470" y="5175953"/>
                <a:ext cx="6097712" cy="981487"/>
              </a:xfrm>
              <a:prstGeom prst="rect">
                <a:avLst/>
              </a:prstGeom>
              <a:blipFill>
                <a:blip r:embed="rId5"/>
                <a:stretch>
                  <a:fillRect b="-1304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679988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825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Efficiency Test of PCE with Different Equity Weights</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673AFCA9-5553-F9B2-BAB4-1A11CDDEC767}"/>
                  </a:ext>
                </a:extLst>
              </p:cNvPr>
              <p:cNvGraphicFramePr>
                <a:graphicFrameLocks noGrp="1"/>
              </p:cNvGraphicFramePr>
              <p:nvPr>
                <p:extLst>
                  <p:ext uri="{D42A27DB-BD31-4B8C-83A1-F6EECF244321}">
                    <p14:modId xmlns:p14="http://schemas.microsoft.com/office/powerpoint/2010/main" val="3153587931"/>
                  </p:ext>
                </p:extLst>
              </p:nvPr>
            </p:nvGraphicFramePr>
            <p:xfrm>
              <a:off x="1813122" y="1839550"/>
              <a:ext cx="8152676" cy="3383280"/>
            </p:xfrm>
            <a:graphic>
              <a:graphicData uri="http://schemas.openxmlformats.org/drawingml/2006/table">
                <a:tbl>
                  <a:tblPr firstRow="1" bandRow="1">
                    <a:tableStyleId>{5940675A-B579-460E-94D1-54222C63F5DA}</a:tableStyleId>
                  </a:tblPr>
                  <a:tblGrid>
                    <a:gridCol w="2038169">
                      <a:extLst>
                        <a:ext uri="{9D8B030D-6E8A-4147-A177-3AD203B41FA5}">
                          <a16:colId xmlns:a16="http://schemas.microsoft.com/office/drawing/2014/main" val="2562733102"/>
                        </a:ext>
                      </a:extLst>
                    </a:gridCol>
                    <a:gridCol w="2038169">
                      <a:extLst>
                        <a:ext uri="{9D8B030D-6E8A-4147-A177-3AD203B41FA5}">
                          <a16:colId xmlns:a16="http://schemas.microsoft.com/office/drawing/2014/main" val="3339101466"/>
                        </a:ext>
                      </a:extLst>
                    </a:gridCol>
                    <a:gridCol w="2038169">
                      <a:extLst>
                        <a:ext uri="{9D8B030D-6E8A-4147-A177-3AD203B41FA5}">
                          <a16:colId xmlns:a16="http://schemas.microsoft.com/office/drawing/2014/main" val="895940659"/>
                        </a:ext>
                      </a:extLst>
                    </a:gridCol>
                    <a:gridCol w="2038169">
                      <a:extLst>
                        <a:ext uri="{9D8B030D-6E8A-4147-A177-3AD203B41FA5}">
                          <a16:colId xmlns:a16="http://schemas.microsoft.com/office/drawing/2014/main" val="2280758272"/>
                        </a:ext>
                      </a:extLst>
                    </a:gridCol>
                  </a:tblGrid>
                  <a:tr h="317162">
                    <a:tc>
                      <a:txBody>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cs typeface="Calibri Light" panose="020F0302020204030204" pitchFamily="34" charset="0"/>
                                  </a:rPr>
                                  <m:t>𝜼</m:t>
                                </m:r>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cs typeface="Calibri Light" panose="020F0302020204030204" pitchFamily="34" charset="0"/>
                                      </a:rPr>
                                    </m:ctrlPr>
                                  </m:sSubPr>
                                  <m:e>
                                    <m:r>
                                      <a:rPr lang="en-US" sz="1800" b="1" i="1" smtClean="0">
                                        <a:latin typeface="Cambria Math" panose="02040503050406030204" pitchFamily="18" charset="0"/>
                                        <a:cs typeface="Calibri Light" panose="020F0302020204030204" pitchFamily="34" charset="0"/>
                                      </a:rPr>
                                      <m:t>𝝎</m:t>
                                    </m:r>
                                  </m:e>
                                  <m:sub>
                                    <m:r>
                                      <a:rPr lang="en-US" sz="1800" b="1" i="1" smtClean="0">
                                        <a:latin typeface="Cambria Math" panose="02040503050406030204" pitchFamily="18" charset="0"/>
                                        <a:cs typeface="Calibri Light" panose="020F0302020204030204" pitchFamily="34" charset="0"/>
                                      </a:rPr>
                                      <m:t>𝒊</m:t>
                                    </m:r>
                                  </m:sub>
                                </m:sSub>
                              </m:oMath>
                            </m:oMathPara>
                          </a14:m>
                          <a:endParaRPr lang="en-US" b="1" dirty="0"/>
                        </a:p>
                      </a:txBody>
                      <a:tcPr/>
                    </a:tc>
                    <a:tc>
                      <a:txBody>
                        <a:bodyPr/>
                        <a:lstStyle/>
                        <a:p>
                          <a:pPr algn="ctr"/>
                          <a:r>
                            <a:rPr lang="en-US" b="1" dirty="0"/>
                            <a:t>Intuition</a:t>
                          </a:r>
                        </a:p>
                      </a:txBody>
                      <a:tcPr anchor="ctr"/>
                    </a:tc>
                    <a:tc>
                      <a:txBody>
                        <a:bodyPr/>
                        <a:lstStyle/>
                        <a:p>
                          <a:pPr algn="ctr"/>
                          <a:r>
                            <a:rPr lang="en-US" b="1" dirty="0"/>
                            <a:t>BC Test</a:t>
                          </a:r>
                        </a:p>
                      </a:txBody>
                      <a:tcPr anchor="ctr"/>
                    </a:tc>
                    <a:extLst>
                      <a:ext uri="{0D108BD9-81ED-4DB2-BD59-A6C34878D82A}">
                        <a16:rowId xmlns:a16="http://schemas.microsoft.com/office/drawing/2014/main" val="3861815626"/>
                      </a:ext>
                    </a:extLst>
                  </a:tr>
                  <a:tr h="317162">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0 </a:t>
                          </a:r>
                          <a:endParaRPr lang="en-US" dirty="0"/>
                        </a:p>
                      </a:txBody>
                      <a:tcPr anchor="ctr"/>
                    </a:tc>
                    <a:tc>
                      <a:txBody>
                        <a:bodyPr/>
                        <a:lstStyle/>
                        <a:p>
                          <a:pPr algn="ctr"/>
                          <a:r>
                            <a:rPr lang="en-US" dirty="0"/>
                            <a:t>1</a:t>
                          </a:r>
                        </a:p>
                      </a:txBody>
                      <a:tcPr anchor="ctr"/>
                    </a:tc>
                    <a:tc>
                      <a:txBody>
                        <a:bodyPr/>
                        <a:lstStyle/>
                        <a:p>
                          <a:r>
                            <a:rPr lang="en-US" dirty="0"/>
                            <a:t>No equity weight</a:t>
                          </a:r>
                        </a:p>
                      </a:txBody>
                      <a:tcPr/>
                    </a:tc>
                    <a:tc>
                      <a:txBody>
                        <a:bodyPr/>
                        <a:lstStyle/>
                        <a:p>
                          <a:r>
                            <a:rPr lang="en-US" dirty="0"/>
                            <a:t>10-15 = -5</a:t>
                          </a:r>
                        </a:p>
                      </a:txBody>
                      <a:tcPr/>
                    </a:tc>
                    <a:extLst>
                      <a:ext uri="{0D108BD9-81ED-4DB2-BD59-A6C34878D82A}">
                        <a16:rowId xmlns:a16="http://schemas.microsoft.com/office/drawing/2014/main" val="2082041059"/>
                      </a:ext>
                    </a:extLst>
                  </a:tr>
                  <a:tr h="1251269">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1 </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cs typeface="Calibri Light" panose="020F0302020204030204" pitchFamily="34" charset="0"/>
                                      </a:rPr>
                                    </m:ctrlPr>
                                  </m:dPr>
                                  <m:e>
                                    <m:f>
                                      <m:fPr>
                                        <m:ctrlPr>
                                          <a:rPr lang="en-US" sz="1800" b="0" i="1" smtClean="0">
                                            <a:latin typeface="Cambria Math" panose="02040503050406030204" pitchFamily="18" charset="0"/>
                                            <a:cs typeface="Calibri Light" panose="020F0302020204030204" pitchFamily="34" charset="0"/>
                                          </a:rPr>
                                        </m:ctrlPr>
                                      </m:fPr>
                                      <m:num>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𝑎𝑣𝑔</m:t>
                                            </m:r>
                                          </m:sub>
                                        </m:sSub>
                                      </m:num>
                                      <m:den>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𝑖</m:t>
                                            </m:r>
                                          </m:sub>
                                        </m:sSub>
                                      </m:den>
                                    </m:f>
                                  </m:e>
                                </m:d>
                              </m:oMath>
                            </m:oMathPara>
                          </a14:m>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cs typeface="Calibri Light" panose="020F0302020204030204" pitchFamily="34" charset="0"/>
                            </a:rPr>
                            <a:t>Marginal utility of additional income is twice as high with half the income. </a:t>
                          </a:r>
                        </a:p>
                      </a:txBody>
                      <a:tcPr/>
                    </a:tc>
                    <a:tc>
                      <a:txBody>
                        <a:bodyPr/>
                        <a:lstStyle/>
                        <a:p>
                          <a:r>
                            <a:rPr lang="en-US" dirty="0"/>
                            <a:t>20 – 10 = 10</a:t>
                          </a:r>
                        </a:p>
                      </a:txBody>
                      <a:tcPr/>
                    </a:tc>
                    <a:extLst>
                      <a:ext uri="{0D108BD9-81ED-4DB2-BD59-A6C34878D82A}">
                        <a16:rowId xmlns:a16="http://schemas.microsoft.com/office/drawing/2014/main" val="3183342032"/>
                      </a:ext>
                    </a:extLst>
                  </a:tr>
                  <a:tr h="651649">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2 </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cs typeface="Calibri Light" panose="020F0302020204030204" pitchFamily="34" charset="0"/>
                                      </a:rPr>
                                    </m:ctrlPr>
                                  </m:sSupPr>
                                  <m:e>
                                    <m:d>
                                      <m:dPr>
                                        <m:ctrlPr>
                                          <a:rPr lang="en-US" sz="1800" b="0" i="1" smtClean="0">
                                            <a:latin typeface="Cambria Math" panose="02040503050406030204" pitchFamily="18" charset="0"/>
                                            <a:cs typeface="Calibri Light" panose="020F0302020204030204" pitchFamily="34" charset="0"/>
                                          </a:rPr>
                                        </m:ctrlPr>
                                      </m:dPr>
                                      <m:e>
                                        <m:f>
                                          <m:fPr>
                                            <m:ctrlPr>
                                              <a:rPr lang="en-US" sz="1800" b="0" i="1" smtClean="0">
                                                <a:latin typeface="Cambria Math" panose="02040503050406030204" pitchFamily="18" charset="0"/>
                                                <a:cs typeface="Calibri Light" panose="020F0302020204030204" pitchFamily="34" charset="0"/>
                                              </a:rPr>
                                            </m:ctrlPr>
                                          </m:fPr>
                                          <m:num>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𝑎𝑣𝑔</m:t>
                                                </m:r>
                                              </m:sub>
                                            </m:sSub>
                                          </m:num>
                                          <m:den>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𝑖</m:t>
                                                </m:r>
                                              </m:sub>
                                            </m:sSub>
                                          </m:den>
                                        </m:f>
                                      </m:e>
                                    </m:d>
                                  </m:e>
                                  <m:sup>
                                    <m:r>
                                      <a:rPr lang="en-US" sz="1800" b="0" i="1" smtClean="0">
                                        <a:latin typeface="Cambria Math" panose="02040503050406030204" pitchFamily="18" charset="0"/>
                                        <a:cs typeface="Calibri Light" panose="020F0302020204030204" pitchFamily="34" charset="0"/>
                                      </a:rPr>
                                      <m:t>2</m:t>
                                    </m:r>
                                  </m:sup>
                                </m:sSup>
                              </m:oMath>
                            </m:oMathPara>
                          </a14:m>
                          <a:endParaRPr lang="en-US" dirty="0"/>
                        </a:p>
                      </a:txBody>
                      <a:tcPr anchor="ctr"/>
                    </a:tc>
                    <a:tc>
                      <a:txBody>
                        <a:bodyPr/>
                        <a:lstStyle/>
                        <a:p>
                          <a:r>
                            <a:rPr lang="en-US" dirty="0"/>
                            <a:t>Averse to income inequality. MU is 4X as high with half the income.</a:t>
                          </a:r>
                        </a:p>
                      </a:txBody>
                      <a:tcPr/>
                    </a:tc>
                    <a:tc>
                      <a:txBody>
                        <a:bodyPr/>
                        <a:lstStyle/>
                        <a:p>
                          <a:r>
                            <a:rPr lang="en-US" dirty="0"/>
                            <a:t>4(10)-(4/9)20 = 40-8.8 =32</a:t>
                          </a:r>
                        </a:p>
                      </a:txBody>
                      <a:tcPr/>
                    </a:tc>
                    <a:extLst>
                      <a:ext uri="{0D108BD9-81ED-4DB2-BD59-A6C34878D82A}">
                        <a16:rowId xmlns:a16="http://schemas.microsoft.com/office/drawing/2014/main" val="983692260"/>
                      </a:ext>
                    </a:extLst>
                  </a:tr>
                </a:tbl>
              </a:graphicData>
            </a:graphic>
          </p:graphicFrame>
        </mc:Choice>
        <mc:Fallback xmlns="">
          <p:graphicFrame>
            <p:nvGraphicFramePr>
              <p:cNvPr id="4" name="Table 4">
                <a:extLst>
                  <a:ext uri="{FF2B5EF4-FFF2-40B4-BE49-F238E27FC236}">
                    <a16:creationId xmlns:a16="http://schemas.microsoft.com/office/drawing/2014/main" id="{673AFCA9-5553-F9B2-BAB4-1A11CDDEC767}"/>
                  </a:ext>
                </a:extLst>
              </p:cNvPr>
              <p:cNvGraphicFramePr>
                <a:graphicFrameLocks noGrp="1"/>
              </p:cNvGraphicFramePr>
              <p:nvPr>
                <p:extLst>
                  <p:ext uri="{D42A27DB-BD31-4B8C-83A1-F6EECF244321}">
                    <p14:modId xmlns:p14="http://schemas.microsoft.com/office/powerpoint/2010/main" val="3153587931"/>
                  </p:ext>
                </p:extLst>
              </p:nvPr>
            </p:nvGraphicFramePr>
            <p:xfrm>
              <a:off x="1813122" y="1839550"/>
              <a:ext cx="8152676" cy="3383280"/>
            </p:xfrm>
            <a:graphic>
              <a:graphicData uri="http://schemas.openxmlformats.org/drawingml/2006/table">
                <a:tbl>
                  <a:tblPr firstRow="1" bandRow="1">
                    <a:tableStyleId>{5940675A-B579-460E-94D1-54222C63F5DA}</a:tableStyleId>
                  </a:tblPr>
                  <a:tblGrid>
                    <a:gridCol w="2038169">
                      <a:extLst>
                        <a:ext uri="{9D8B030D-6E8A-4147-A177-3AD203B41FA5}">
                          <a16:colId xmlns:a16="http://schemas.microsoft.com/office/drawing/2014/main" val="2562733102"/>
                        </a:ext>
                      </a:extLst>
                    </a:gridCol>
                    <a:gridCol w="2038169">
                      <a:extLst>
                        <a:ext uri="{9D8B030D-6E8A-4147-A177-3AD203B41FA5}">
                          <a16:colId xmlns:a16="http://schemas.microsoft.com/office/drawing/2014/main" val="3339101466"/>
                        </a:ext>
                      </a:extLst>
                    </a:gridCol>
                    <a:gridCol w="2038169">
                      <a:extLst>
                        <a:ext uri="{9D8B030D-6E8A-4147-A177-3AD203B41FA5}">
                          <a16:colId xmlns:a16="http://schemas.microsoft.com/office/drawing/2014/main" val="895940659"/>
                        </a:ext>
                      </a:extLst>
                    </a:gridCol>
                    <a:gridCol w="2038169">
                      <a:extLst>
                        <a:ext uri="{9D8B030D-6E8A-4147-A177-3AD203B41FA5}">
                          <a16:colId xmlns:a16="http://schemas.microsoft.com/office/drawing/2014/main" val="2280758272"/>
                        </a:ext>
                      </a:extLst>
                    </a:gridCol>
                  </a:tblGrid>
                  <a:tr h="365760">
                    <a:tc>
                      <a:txBody>
                        <a:bodyPr/>
                        <a:lstStyle/>
                        <a:p>
                          <a:endParaRPr lang="en-US"/>
                        </a:p>
                      </a:txBody>
                      <a:tcPr>
                        <a:blipFill>
                          <a:blip r:embed="rId4"/>
                          <a:stretch>
                            <a:fillRect l="-299" t="-8333" r="-300000" b="-853333"/>
                          </a:stretch>
                        </a:blipFill>
                      </a:tcPr>
                    </a:tc>
                    <a:tc>
                      <a:txBody>
                        <a:bodyPr/>
                        <a:lstStyle/>
                        <a:p>
                          <a:endParaRPr lang="en-US"/>
                        </a:p>
                      </a:txBody>
                      <a:tcPr>
                        <a:blipFill>
                          <a:blip r:embed="rId4"/>
                          <a:stretch>
                            <a:fillRect l="-100599" t="-8333" r="-200898" b="-853333"/>
                          </a:stretch>
                        </a:blipFill>
                      </a:tcPr>
                    </a:tc>
                    <a:tc>
                      <a:txBody>
                        <a:bodyPr/>
                        <a:lstStyle/>
                        <a:p>
                          <a:pPr algn="ctr"/>
                          <a:r>
                            <a:rPr lang="en-US" b="1" dirty="0"/>
                            <a:t>Intuition</a:t>
                          </a:r>
                        </a:p>
                      </a:txBody>
                      <a:tcPr anchor="ctr"/>
                    </a:tc>
                    <a:tc>
                      <a:txBody>
                        <a:bodyPr/>
                        <a:lstStyle/>
                        <a:p>
                          <a:pPr algn="ctr"/>
                          <a:r>
                            <a:rPr lang="en-US" b="1" dirty="0"/>
                            <a:t>BC Test</a:t>
                          </a:r>
                        </a:p>
                      </a:txBody>
                      <a:tcPr anchor="ctr"/>
                    </a:tc>
                    <a:extLst>
                      <a:ext uri="{0D108BD9-81ED-4DB2-BD59-A6C34878D82A}">
                        <a16:rowId xmlns:a16="http://schemas.microsoft.com/office/drawing/2014/main" val="3861815626"/>
                      </a:ext>
                    </a:extLst>
                  </a:tr>
                  <a:tr h="365760">
                    <a:tc>
                      <a:txBody>
                        <a:bodyPr/>
                        <a:lstStyle/>
                        <a:p>
                          <a:endParaRPr lang="en-US"/>
                        </a:p>
                      </a:txBody>
                      <a:tcPr anchor="ctr">
                        <a:blipFill>
                          <a:blip r:embed="rId4"/>
                          <a:stretch>
                            <a:fillRect l="-299" t="-108333" r="-300000" b="-753333"/>
                          </a:stretch>
                        </a:blipFill>
                      </a:tcPr>
                    </a:tc>
                    <a:tc>
                      <a:txBody>
                        <a:bodyPr/>
                        <a:lstStyle/>
                        <a:p>
                          <a:pPr algn="ctr"/>
                          <a:r>
                            <a:rPr lang="en-US" dirty="0"/>
                            <a:t>1</a:t>
                          </a:r>
                        </a:p>
                      </a:txBody>
                      <a:tcPr anchor="ctr"/>
                    </a:tc>
                    <a:tc>
                      <a:txBody>
                        <a:bodyPr/>
                        <a:lstStyle/>
                        <a:p>
                          <a:r>
                            <a:rPr lang="en-US" dirty="0"/>
                            <a:t>No equity weight</a:t>
                          </a:r>
                        </a:p>
                      </a:txBody>
                      <a:tcPr/>
                    </a:tc>
                    <a:tc>
                      <a:txBody>
                        <a:bodyPr/>
                        <a:lstStyle/>
                        <a:p>
                          <a:r>
                            <a:rPr lang="en-US" dirty="0"/>
                            <a:t>10-15 = -5</a:t>
                          </a:r>
                        </a:p>
                      </a:txBody>
                      <a:tcPr/>
                    </a:tc>
                    <a:extLst>
                      <a:ext uri="{0D108BD9-81ED-4DB2-BD59-A6C34878D82A}">
                        <a16:rowId xmlns:a16="http://schemas.microsoft.com/office/drawing/2014/main" val="2082041059"/>
                      </a:ext>
                    </a:extLst>
                  </a:tr>
                  <a:tr h="1463040">
                    <a:tc>
                      <a:txBody>
                        <a:bodyPr/>
                        <a:lstStyle/>
                        <a:p>
                          <a:endParaRPr lang="en-US"/>
                        </a:p>
                      </a:txBody>
                      <a:tcPr anchor="ctr">
                        <a:blipFill>
                          <a:blip r:embed="rId4"/>
                          <a:stretch>
                            <a:fillRect l="-299" t="-51867" r="-300000" b="-87552"/>
                          </a:stretch>
                        </a:blipFill>
                      </a:tcPr>
                    </a:tc>
                    <a:tc>
                      <a:txBody>
                        <a:bodyPr/>
                        <a:lstStyle/>
                        <a:p>
                          <a:endParaRPr lang="en-US"/>
                        </a:p>
                      </a:txBody>
                      <a:tcPr anchor="ctr">
                        <a:blipFill>
                          <a:blip r:embed="rId4"/>
                          <a:stretch>
                            <a:fillRect l="-100599" t="-51867" r="-200898" b="-875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cs typeface="Calibri Light" panose="020F0302020204030204" pitchFamily="34" charset="0"/>
                            </a:rPr>
                            <a:t>Marginal utility of additional income is twice as high with half the income. </a:t>
                          </a:r>
                        </a:p>
                      </a:txBody>
                      <a:tcPr/>
                    </a:tc>
                    <a:tc>
                      <a:txBody>
                        <a:bodyPr/>
                        <a:lstStyle/>
                        <a:p>
                          <a:r>
                            <a:rPr lang="en-US" dirty="0"/>
                            <a:t>20 – 10 = 10</a:t>
                          </a:r>
                        </a:p>
                      </a:txBody>
                      <a:tcPr/>
                    </a:tc>
                    <a:extLst>
                      <a:ext uri="{0D108BD9-81ED-4DB2-BD59-A6C34878D82A}">
                        <a16:rowId xmlns:a16="http://schemas.microsoft.com/office/drawing/2014/main" val="3183342032"/>
                      </a:ext>
                    </a:extLst>
                  </a:tr>
                  <a:tr h="1188720">
                    <a:tc>
                      <a:txBody>
                        <a:bodyPr/>
                        <a:lstStyle/>
                        <a:p>
                          <a:endParaRPr lang="en-US"/>
                        </a:p>
                      </a:txBody>
                      <a:tcPr anchor="ctr">
                        <a:blipFill>
                          <a:blip r:embed="rId4"/>
                          <a:stretch>
                            <a:fillRect l="-299" t="-187692" r="-300000" b="-8205"/>
                          </a:stretch>
                        </a:blipFill>
                      </a:tcPr>
                    </a:tc>
                    <a:tc>
                      <a:txBody>
                        <a:bodyPr/>
                        <a:lstStyle/>
                        <a:p>
                          <a:endParaRPr lang="en-US"/>
                        </a:p>
                      </a:txBody>
                      <a:tcPr anchor="ctr">
                        <a:blipFill>
                          <a:blip r:embed="rId4"/>
                          <a:stretch>
                            <a:fillRect l="-100599" t="-187692" r="-200898" b="-8205"/>
                          </a:stretch>
                        </a:blipFill>
                      </a:tcPr>
                    </a:tc>
                    <a:tc>
                      <a:txBody>
                        <a:bodyPr/>
                        <a:lstStyle/>
                        <a:p>
                          <a:r>
                            <a:rPr lang="en-US" dirty="0"/>
                            <a:t>Averse to income inequality. MU is 4X as high with half the income.</a:t>
                          </a:r>
                        </a:p>
                      </a:txBody>
                      <a:tcPr/>
                    </a:tc>
                    <a:tc>
                      <a:txBody>
                        <a:bodyPr/>
                        <a:lstStyle/>
                        <a:p>
                          <a:r>
                            <a:rPr lang="en-US" dirty="0"/>
                            <a:t>4(10)-(4/9)20 = 40-8.8 =32</a:t>
                          </a:r>
                        </a:p>
                      </a:txBody>
                      <a:tcPr/>
                    </a:tc>
                    <a:extLst>
                      <a:ext uri="{0D108BD9-81ED-4DB2-BD59-A6C34878D82A}">
                        <a16:rowId xmlns:a16="http://schemas.microsoft.com/office/drawing/2014/main" val="983692260"/>
                      </a:ext>
                    </a:extLst>
                  </a:tr>
                </a:tbl>
              </a:graphicData>
            </a:graphic>
          </p:graphicFrame>
        </mc:Fallback>
      </mc:AlternateContent>
    </p:spTree>
    <p:custDataLst>
      <p:tags r:id="rId1"/>
    </p:custDataLst>
    <p:extLst>
      <p:ext uri="{BB962C8B-B14F-4D97-AF65-F5344CB8AC3E}">
        <p14:creationId xmlns:p14="http://schemas.microsoft.com/office/powerpoint/2010/main" val="18819092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70327" y="1397674"/>
            <a:ext cx="10674392" cy="4292970"/>
          </a:xfrm>
          <a:prstGeom prst="rect">
            <a:avLst/>
          </a:prstGeom>
          <a:noFill/>
          <a:effectLst/>
        </p:spPr>
        <p:txBody>
          <a:bodyPr wrap="square" rtlCol="0">
            <a:spAutoFit/>
          </a:bodyPr>
          <a:lstStyle/>
          <a:p>
            <a:pPr>
              <a:lnSpc>
                <a:spcPct val="125000"/>
              </a:lnSpc>
            </a:pPr>
            <a:r>
              <a:rPr lang="en-US" sz="2200" dirty="0">
                <a:cs typeface="Times New Roman" panose="02020603050405020304" pitchFamily="18" charset="0"/>
              </a:rPr>
              <a:t>Some take-aways:</a:t>
            </a:r>
          </a:p>
          <a:p>
            <a:pPr marL="800100" lvl="1" indent="-342900">
              <a:lnSpc>
                <a:spcPct val="125000"/>
              </a:lnSpc>
              <a:buFont typeface="Wingdings" panose="05000000000000000000" pitchFamily="2" charset="2"/>
              <a:buChar char="§"/>
            </a:pPr>
            <a:r>
              <a:rPr lang="en-US" sz="2200" dirty="0">
                <a:cs typeface="Times New Roman" panose="02020603050405020304" pitchFamily="18" charset="0"/>
              </a:rPr>
              <a:t>Benefit cost analysis provides useful information to policymakers and society.</a:t>
            </a:r>
          </a:p>
          <a:p>
            <a:pPr marL="800100" lvl="1" indent="-342900">
              <a:lnSpc>
                <a:spcPct val="125000"/>
              </a:lnSpc>
              <a:buFont typeface="Wingdings" panose="05000000000000000000" pitchFamily="2" charset="2"/>
              <a:buChar char="§"/>
            </a:pPr>
            <a:r>
              <a:rPr lang="en-US" sz="2200" dirty="0">
                <a:cs typeface="Times New Roman" panose="02020603050405020304" pitchFamily="18" charset="0"/>
              </a:rPr>
              <a:t>Environmental BCAs may systematically undercount true benefits.</a:t>
            </a:r>
          </a:p>
          <a:p>
            <a:pPr marL="1257300" lvl="2" indent="-342900">
              <a:lnSpc>
                <a:spcPct val="125000"/>
              </a:lnSpc>
              <a:buFont typeface="Courier New" panose="02070309020205020404" pitchFamily="49" charset="0"/>
              <a:buChar char="o"/>
            </a:pPr>
            <a:r>
              <a:rPr lang="en-US" sz="2200" dirty="0">
                <a:cs typeface="Times New Roman" panose="02020603050405020304" pitchFamily="18" charset="0"/>
              </a:rPr>
              <a:t>Uncertain benefits, use of WTP vs WTA, limited quantification of non-use values. </a:t>
            </a:r>
          </a:p>
          <a:p>
            <a:pPr marL="800100" lvl="1" indent="-342900">
              <a:lnSpc>
                <a:spcPct val="125000"/>
              </a:lnSpc>
              <a:buFont typeface="Wingdings" panose="05000000000000000000" pitchFamily="2" charset="2"/>
              <a:buChar char="§"/>
            </a:pPr>
            <a:r>
              <a:rPr lang="en-US" sz="2200" dirty="0">
                <a:cs typeface="Times New Roman" panose="02020603050405020304" pitchFamily="18" charset="0"/>
              </a:rPr>
              <a:t>BCA has limitations and should be wielded carefully. BCA must be transparent about uncertainty and list unquantified benefits.</a:t>
            </a:r>
          </a:p>
          <a:p>
            <a:pPr marL="800100" lvl="1" indent="-342900">
              <a:lnSpc>
                <a:spcPct val="125000"/>
              </a:lnSpc>
              <a:buFont typeface="Wingdings" panose="05000000000000000000" pitchFamily="2" charset="2"/>
              <a:buChar char="§"/>
            </a:pPr>
            <a:r>
              <a:rPr lang="en-US" sz="2200" dirty="0">
                <a:cs typeface="Times New Roman" panose="02020603050405020304" pitchFamily="18" charset="0"/>
              </a:rPr>
              <a:t>BCA is only one part of regulatory analysis. </a:t>
            </a:r>
          </a:p>
          <a:p>
            <a:pPr marL="1257300" lvl="2" indent="-342900">
              <a:lnSpc>
                <a:spcPct val="125000"/>
              </a:lnSpc>
              <a:buFont typeface="Courier New" panose="02070309020205020404" pitchFamily="49" charset="0"/>
              <a:buChar char="o"/>
            </a:pPr>
            <a:r>
              <a:rPr lang="en-US" sz="2200" dirty="0">
                <a:cs typeface="Times New Roman" panose="02020603050405020304" pitchFamily="18" charset="0"/>
              </a:rPr>
              <a:t>Limitations of BCA can be overcome with additional analysis of equity, distributional impacts, small business analysis, etc. </a:t>
            </a:r>
          </a:p>
          <a:p>
            <a:pPr marL="800100" lvl="1" indent="-342900">
              <a:lnSpc>
                <a:spcPct val="125000"/>
              </a:lnSpc>
              <a:buFont typeface="Wingdings" panose="05000000000000000000" pitchFamily="2" charset="2"/>
              <a:buChar char="§"/>
            </a:pPr>
            <a:endParaRPr lang="en-US" sz="2200" dirty="0">
              <a:latin typeface="+mj-lt"/>
              <a:cs typeface="Times New Roman" panose="02020603050405020304" pitchFamily="18"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 Cost Analysis: Take-Aways</a:t>
            </a:r>
          </a:p>
        </p:txBody>
      </p:sp>
    </p:spTree>
    <p:custDataLst>
      <p:tags r:id="rId1"/>
    </p:custDataLst>
    <p:extLst>
      <p:ext uri="{BB962C8B-B14F-4D97-AF65-F5344CB8AC3E}">
        <p14:creationId xmlns:p14="http://schemas.microsoft.com/office/powerpoint/2010/main" val="3998610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BE140-AF44-4A0D-B0B8-E10E91DA10F2}"/>
              </a:ext>
            </a:extLst>
          </p:cNvPr>
          <p:cNvSpPr>
            <a:spLocks noGrp="1"/>
          </p:cNvSpPr>
          <p:nvPr>
            <p:ph idx="1"/>
          </p:nvPr>
        </p:nvSpPr>
        <p:spPr>
          <a:xfrm>
            <a:off x="2145803" y="1633591"/>
            <a:ext cx="7900394" cy="4091460"/>
          </a:xfrm>
        </p:spPr>
        <p:txBody>
          <a:bodyPr>
            <a:normAutofit/>
          </a:bodyPr>
          <a:lstStyle/>
          <a:p>
            <a:pPr marL="201168" lvl="1" indent="0">
              <a:buClrTx/>
              <a:buNone/>
            </a:pPr>
            <a:r>
              <a:rPr lang="en-US" sz="2400" dirty="0">
                <a:solidFill>
                  <a:schemeClr val="tx1"/>
                </a:solidFill>
                <a:latin typeface="+mn-lt"/>
              </a:rPr>
              <a:t>On Wednesday we will pick up with Environmental Justice History. </a:t>
            </a:r>
          </a:p>
          <a:p>
            <a:pPr marL="201168" lvl="1" indent="0">
              <a:buClrTx/>
              <a:buNone/>
            </a:pPr>
            <a:endParaRPr lang="en-US" sz="2400" dirty="0">
              <a:solidFill>
                <a:schemeClr val="tx1"/>
              </a:solidFill>
              <a:latin typeface="+mn-lt"/>
            </a:endParaRPr>
          </a:p>
          <a:p>
            <a:pPr marL="201168" lvl="1" indent="0">
              <a:buClrTx/>
              <a:buNone/>
            </a:pPr>
            <a:r>
              <a:rPr lang="en-US" sz="2400" dirty="0">
                <a:solidFill>
                  <a:schemeClr val="tx1"/>
                </a:solidFill>
                <a:latin typeface="+mn-lt"/>
              </a:rPr>
              <a:t>Readings for Wednesday, October 4th:</a:t>
            </a:r>
          </a:p>
          <a:p>
            <a:pPr marL="841248" lvl="2" indent="-457200">
              <a:buClrTx/>
              <a:buFont typeface="+mj-lt"/>
              <a:buAutoNum type="arabicPeriod"/>
            </a:pPr>
            <a:r>
              <a:rPr lang="en-US" sz="2400" dirty="0">
                <a:solidFill>
                  <a:schemeClr val="tx1"/>
                </a:solidFill>
                <a:latin typeface="+mn-lt"/>
                <a:hlinkClick r:id="rId2"/>
              </a:rPr>
              <a:t>Banzhaf et al. (2019) </a:t>
            </a:r>
            <a:endParaRPr lang="en-US" sz="2400" dirty="0">
              <a:solidFill>
                <a:schemeClr val="tx1"/>
              </a:solidFill>
              <a:latin typeface="+mn-lt"/>
            </a:endParaRPr>
          </a:p>
          <a:p>
            <a:pPr marL="841248" lvl="2" indent="-457200">
              <a:buClrTx/>
              <a:buFont typeface="+mj-lt"/>
              <a:buAutoNum type="arabicPeriod"/>
            </a:pPr>
            <a:r>
              <a:rPr lang="en-US" sz="2400" dirty="0">
                <a:solidFill>
                  <a:schemeClr val="tx1"/>
                </a:solidFill>
                <a:latin typeface="+mn-lt"/>
              </a:rPr>
              <a:t>(optional) </a:t>
            </a:r>
            <a:r>
              <a:rPr lang="en-US" sz="2400" dirty="0" err="1">
                <a:solidFill>
                  <a:schemeClr val="tx1"/>
                </a:solidFill>
                <a:latin typeface="+mn-lt"/>
                <a:hlinkClick r:id="rId3"/>
              </a:rPr>
              <a:t>Qiang</a:t>
            </a:r>
            <a:r>
              <a:rPr lang="en-US" sz="2400" dirty="0">
                <a:solidFill>
                  <a:schemeClr val="tx1"/>
                </a:solidFill>
                <a:latin typeface="+mn-lt"/>
                <a:hlinkClick r:id="rId3"/>
              </a:rPr>
              <a:t> et al (2021)</a:t>
            </a:r>
            <a:endParaRPr lang="en-US" sz="2400" dirty="0">
              <a:solidFill>
                <a:schemeClr val="tx1"/>
              </a:solidFill>
              <a:latin typeface="+mn-lt"/>
            </a:endParaRPr>
          </a:p>
        </p:txBody>
      </p:sp>
      <p:sp>
        <p:nvSpPr>
          <p:cNvPr id="3" name="Title 2">
            <a:extLst>
              <a:ext uri="{FF2B5EF4-FFF2-40B4-BE49-F238E27FC236}">
                <a16:creationId xmlns:a16="http://schemas.microsoft.com/office/drawing/2014/main" id="{5E35D933-1EB6-4E26-B8AF-77E161482E4F}"/>
              </a:ext>
            </a:extLst>
          </p:cNvPr>
          <p:cNvSpPr>
            <a:spLocks noGrp="1"/>
          </p:cNvSpPr>
          <p:nvPr>
            <p:ph type="title"/>
          </p:nvPr>
        </p:nvSpPr>
        <p:spPr>
          <a:xfrm>
            <a:off x="4932192" y="244280"/>
            <a:ext cx="2327616" cy="748454"/>
          </a:xfrm>
        </p:spPr>
        <p:txBody>
          <a:bodyPr>
            <a:normAutofit/>
          </a:bodyPr>
          <a:lstStyle/>
          <a:p>
            <a:r>
              <a:rPr lang="en-US" sz="4000" b="1" dirty="0">
                <a:solidFill>
                  <a:srgbClr val="0070C0"/>
                </a:solidFill>
                <a:latin typeface="+mj-lt"/>
              </a:rPr>
              <a:t>Reminders</a:t>
            </a:r>
          </a:p>
        </p:txBody>
      </p:sp>
    </p:spTree>
    <p:extLst>
      <p:ext uri="{BB962C8B-B14F-4D97-AF65-F5344CB8AC3E}">
        <p14:creationId xmlns:p14="http://schemas.microsoft.com/office/powerpoint/2010/main" val="257931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8927365" cy="4102020"/>
          </a:xfrm>
          <a:prstGeom prst="rect">
            <a:avLst/>
          </a:prstGeom>
          <a:noFill/>
          <a:effectLst/>
        </p:spPr>
        <p:txBody>
          <a:bodyPr wrap="square" rtlCol="0">
            <a:spAutoFit/>
          </a:bodyPr>
          <a:lstStyle/>
          <a:p>
            <a:pPr>
              <a:lnSpc>
                <a:spcPct val="125000"/>
              </a:lnSpc>
            </a:pPr>
            <a:r>
              <a:rPr lang="en-US" sz="2100" b="1" dirty="0">
                <a:solidFill>
                  <a:srgbClr val="0070C0"/>
                </a:solidFill>
                <a:cs typeface="Times New Roman" panose="02020603050405020304" pitchFamily="18" charset="0"/>
              </a:rPr>
              <a:t>Total Value</a:t>
            </a:r>
            <a:r>
              <a:rPr lang="en-US" sz="2100" dirty="0">
                <a:cs typeface="Times New Roman" panose="02020603050405020304" pitchFamily="18" charset="0"/>
              </a:rPr>
              <a:t>: An individual’s willingness to pay to preserve or maintain a resource in its current state.  </a:t>
            </a:r>
          </a:p>
          <a:p>
            <a:pPr algn="ctr">
              <a:lnSpc>
                <a:spcPct val="125000"/>
              </a:lnSpc>
            </a:pPr>
            <a:r>
              <a:rPr lang="en-US" sz="2100" dirty="0">
                <a:cs typeface="Times New Roman" panose="02020603050405020304" pitchFamily="18" charset="0"/>
              </a:rPr>
              <a:t>Total Value = use value + non-use value.</a:t>
            </a:r>
          </a:p>
          <a:p>
            <a:pPr algn="ctr">
              <a:lnSpc>
                <a:spcPct val="125000"/>
              </a:lnSpc>
            </a:pPr>
            <a:endParaRPr lang="en-US" sz="2100" dirty="0">
              <a:cs typeface="Times New Roman" panose="02020603050405020304" pitchFamily="18" charset="0"/>
            </a:endParaRPr>
          </a:p>
          <a:p>
            <a:pPr marL="342900" indent="-342900">
              <a:lnSpc>
                <a:spcPct val="125000"/>
              </a:lnSpc>
              <a:buFont typeface="Wingdings" panose="05000000000000000000" pitchFamily="2" charset="2"/>
              <a:buChar char="§"/>
            </a:pPr>
            <a:r>
              <a:rPr lang="en-US" sz="2100" dirty="0">
                <a:solidFill>
                  <a:srgbClr val="0070C0"/>
                </a:solidFill>
                <a:cs typeface="Times New Roman" panose="02020603050405020304" pitchFamily="18" charset="0"/>
              </a:rPr>
              <a:t>Use Value</a:t>
            </a:r>
            <a:r>
              <a:rPr lang="en-US" sz="2100" dirty="0">
                <a:cs typeface="Times New Roman" panose="02020603050405020304" pitchFamily="18" charset="0"/>
              </a:rPr>
              <a:t>: Economic value associated with the use of a resource (e.g., through visiting a recreation site). </a:t>
            </a:r>
          </a:p>
          <a:p>
            <a:pPr marL="342900" indent="-342900">
              <a:lnSpc>
                <a:spcPct val="125000"/>
              </a:lnSpc>
              <a:buFont typeface="Wingdings" panose="05000000000000000000" pitchFamily="2" charset="2"/>
              <a:buChar char="§"/>
            </a:pPr>
            <a:r>
              <a:rPr lang="en-US" sz="2100" dirty="0">
                <a:solidFill>
                  <a:srgbClr val="0070C0"/>
                </a:solidFill>
                <a:cs typeface="Times New Roman" panose="02020603050405020304" pitchFamily="18" charset="0"/>
              </a:rPr>
              <a:t>Non-Use Value</a:t>
            </a:r>
            <a:r>
              <a:rPr lang="en-US" sz="2100" dirty="0">
                <a:cs typeface="Times New Roman" panose="02020603050405020304" pitchFamily="18" charset="0"/>
              </a:rPr>
              <a:t>: All remaining components of total value that arise independent of use.</a:t>
            </a:r>
          </a:p>
          <a:p>
            <a:pPr marL="800100" lvl="1" indent="-342900">
              <a:lnSpc>
                <a:spcPct val="125000"/>
              </a:lnSpc>
              <a:buFont typeface="Courier New" panose="02070309020205020404" pitchFamily="49" charset="0"/>
              <a:buChar char="o"/>
            </a:pPr>
            <a:r>
              <a:rPr lang="en-US" sz="2100" dirty="0">
                <a:cs typeface="Times New Roman" panose="02020603050405020304" pitchFamily="18" charset="0"/>
              </a:rPr>
              <a:t>Non-use values are particularly important in cases where the resource in question is unique and when the loss is irreversible.</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 Categories </a:t>
            </a:r>
          </a:p>
        </p:txBody>
      </p:sp>
    </p:spTree>
    <p:custDataLst>
      <p:tags r:id="rId1"/>
    </p:custDataLst>
    <p:extLst>
      <p:ext uri="{BB962C8B-B14F-4D97-AF65-F5344CB8AC3E}">
        <p14:creationId xmlns:p14="http://schemas.microsoft.com/office/powerpoint/2010/main" val="3270979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55CD3B-32A5-3B2C-1B8C-A70B2A9C1137}"/>
              </a:ext>
            </a:extLst>
          </p:cNvPr>
          <p:cNvPicPr>
            <a:picLocks noChangeAspect="1"/>
          </p:cNvPicPr>
          <p:nvPr/>
        </p:nvPicPr>
        <p:blipFill>
          <a:blip r:embed="rId4"/>
          <a:stretch>
            <a:fillRect/>
          </a:stretch>
        </p:blipFill>
        <p:spPr>
          <a:xfrm>
            <a:off x="1689762" y="2311779"/>
            <a:ext cx="8812475" cy="3929327"/>
          </a:xfrm>
          <a:prstGeom prst="rect">
            <a:avLst/>
          </a:prstGeom>
        </p:spPr>
      </p:pic>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 Categories </a:t>
            </a:r>
          </a:p>
        </p:txBody>
      </p:sp>
      <p:sp>
        <p:nvSpPr>
          <p:cNvPr id="6" name="TextBox 5">
            <a:extLst>
              <a:ext uri="{FF2B5EF4-FFF2-40B4-BE49-F238E27FC236}">
                <a16:creationId xmlns:a16="http://schemas.microsoft.com/office/drawing/2014/main" id="{810A5713-F64F-B81F-4FC1-37721E7F5233}"/>
              </a:ext>
            </a:extLst>
          </p:cNvPr>
          <p:cNvSpPr txBox="1"/>
          <p:nvPr/>
        </p:nvSpPr>
        <p:spPr>
          <a:xfrm>
            <a:off x="458239" y="1594231"/>
            <a:ext cx="5028161" cy="1274323"/>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For most BCA, valuation categories are more readily observable and market-based use values. </a:t>
            </a:r>
          </a:p>
        </p:txBody>
      </p:sp>
      <p:sp>
        <p:nvSpPr>
          <p:cNvPr id="2" name="Oval 1">
            <a:extLst>
              <a:ext uri="{FF2B5EF4-FFF2-40B4-BE49-F238E27FC236}">
                <a16:creationId xmlns:a16="http://schemas.microsoft.com/office/drawing/2014/main" id="{34C7B617-CD6B-CC49-FD52-4C8C15289254}"/>
              </a:ext>
            </a:extLst>
          </p:cNvPr>
          <p:cNvSpPr/>
          <p:nvPr/>
        </p:nvSpPr>
        <p:spPr>
          <a:xfrm>
            <a:off x="6450538" y="3315956"/>
            <a:ext cx="4501662" cy="29251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865F16-D778-1B36-88CD-144F58FD970E}"/>
              </a:ext>
            </a:extLst>
          </p:cNvPr>
          <p:cNvSpPr txBox="1"/>
          <p:nvPr/>
        </p:nvSpPr>
        <p:spPr>
          <a:xfrm>
            <a:off x="8014398" y="1416875"/>
            <a:ext cx="4177602" cy="1451679"/>
          </a:xfrm>
          <a:prstGeom prst="rect">
            <a:avLst/>
          </a:prstGeom>
          <a:noFill/>
        </p:spPr>
        <p:txBody>
          <a:bodyPr wrap="square">
            <a:spAutoFit/>
          </a:bodyPr>
          <a:lstStyle/>
          <a:p>
            <a:pPr>
              <a:lnSpc>
                <a:spcPct val="125000"/>
              </a:lnSpc>
            </a:pPr>
            <a:r>
              <a:rPr lang="en-US" sz="1800" dirty="0">
                <a:cs typeface="Times New Roman" panose="02020603050405020304" pitchFamily="18" charset="0"/>
              </a:rPr>
              <a:t>Valuation of environmental goods is primarily less observable non-use values, making environmental BCA more challenging and also controversial. </a:t>
            </a:r>
            <a:endParaRPr lang="en-US" dirty="0"/>
          </a:p>
        </p:txBody>
      </p:sp>
      <p:cxnSp>
        <p:nvCxnSpPr>
          <p:cNvPr id="5" name="Straight Arrow Connector 4">
            <a:extLst>
              <a:ext uri="{FF2B5EF4-FFF2-40B4-BE49-F238E27FC236}">
                <a16:creationId xmlns:a16="http://schemas.microsoft.com/office/drawing/2014/main" id="{69B42902-6FFF-70EF-4A2B-394F3EE3C87F}"/>
              </a:ext>
            </a:extLst>
          </p:cNvPr>
          <p:cNvCxnSpPr>
            <a:cxnSpLocks/>
          </p:cNvCxnSpPr>
          <p:nvPr/>
        </p:nvCxnSpPr>
        <p:spPr>
          <a:xfrm flipH="1">
            <a:off x="9616273" y="2868554"/>
            <a:ext cx="200967" cy="447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0720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Grp="1" noChangeAspect="1" noChangeArrowheads="1"/>
          </p:cNvPicPr>
          <p:nvPr>
            <p:ph idx="4294967295"/>
          </p:nvPr>
        </p:nvPicPr>
        <p:blipFill>
          <a:blip r:embed="rId3" cstate="print"/>
          <a:srcRect/>
          <a:stretch>
            <a:fillRect/>
          </a:stretch>
        </p:blipFill>
        <p:spPr bwMode="auto">
          <a:xfrm>
            <a:off x="4400765" y="92468"/>
            <a:ext cx="7554913" cy="6348413"/>
          </a:xfrm>
          <a:prstGeom prst="rect">
            <a:avLst/>
          </a:prstGeom>
          <a:noFill/>
          <a:ln w="9525">
            <a:noFill/>
            <a:miter lim="800000"/>
            <a:headEnd/>
            <a:tailEnd/>
          </a:ln>
        </p:spPr>
      </p:pic>
      <p:pic>
        <p:nvPicPr>
          <p:cNvPr id="149507" name="Picture 3"/>
          <p:cNvPicPr>
            <a:picLocks noChangeAspect="1" noChangeArrowheads="1"/>
          </p:cNvPicPr>
          <p:nvPr/>
        </p:nvPicPr>
        <p:blipFill>
          <a:blip r:embed="rId4" cstate="print"/>
          <a:srcRect/>
          <a:stretch>
            <a:fillRect/>
          </a:stretch>
        </p:blipFill>
        <p:spPr bwMode="auto">
          <a:xfrm>
            <a:off x="1232473" y="3266674"/>
            <a:ext cx="2299297" cy="2519082"/>
          </a:xfrm>
          <a:prstGeom prst="rect">
            <a:avLst/>
          </a:prstGeom>
          <a:noFill/>
          <a:ln w="9525">
            <a:noFill/>
            <a:miter lim="800000"/>
            <a:headEnd/>
            <a:tailEnd/>
          </a:ln>
        </p:spPr>
      </p:pic>
      <p:sp>
        <p:nvSpPr>
          <p:cNvPr id="2" name="Title 2">
            <a:extLst>
              <a:ext uri="{FF2B5EF4-FFF2-40B4-BE49-F238E27FC236}">
                <a16:creationId xmlns:a16="http://schemas.microsoft.com/office/drawing/2014/main" id="{F4978EC0-065B-BD27-F675-21B7FC8B50A7}"/>
              </a:ext>
            </a:extLst>
          </p:cNvPr>
          <p:cNvSpPr txBox="1">
            <a:spLocks/>
          </p:cNvSpPr>
          <p:nvPr/>
        </p:nvSpPr>
        <p:spPr>
          <a:xfrm>
            <a:off x="363478" y="97404"/>
            <a:ext cx="4037287" cy="1710848"/>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of an Environmental Benefits Assessment</a:t>
            </a:r>
          </a:p>
        </p:txBody>
      </p:sp>
      <p:sp>
        <p:nvSpPr>
          <p:cNvPr id="3" name="TextBox 2">
            <a:extLst>
              <a:ext uri="{FF2B5EF4-FFF2-40B4-BE49-F238E27FC236}">
                <a16:creationId xmlns:a16="http://schemas.microsoft.com/office/drawing/2014/main" id="{B0B1DADF-81EB-65EC-D414-711F1A0A9E48}"/>
              </a:ext>
            </a:extLst>
          </p:cNvPr>
          <p:cNvSpPr txBox="1"/>
          <p:nvPr/>
        </p:nvSpPr>
        <p:spPr>
          <a:xfrm>
            <a:off x="236322" y="1880815"/>
            <a:ext cx="4205556" cy="923330"/>
          </a:xfrm>
          <a:prstGeom prst="rect">
            <a:avLst/>
          </a:prstGeom>
          <a:noFill/>
        </p:spPr>
        <p:txBody>
          <a:bodyPr wrap="square" rtlCol="0">
            <a:spAutoFit/>
          </a:bodyPr>
          <a:lstStyle/>
          <a:p>
            <a:r>
              <a:rPr lang="en-US" dirty="0"/>
              <a:t>A Canada study calculated that the benefits of the country’s 15,000 polar bears at $6.3B annually (</a:t>
            </a:r>
            <a:r>
              <a:rPr lang="en-US" dirty="0">
                <a:hlinkClick r:id="rId5"/>
              </a:rPr>
              <a:t>see full report</a:t>
            </a:r>
            <a:r>
              <a:rPr lang="en-US" dirty="0"/>
              <a:t>).</a:t>
            </a:r>
          </a:p>
        </p:txBody>
      </p:sp>
    </p:spTree>
    <p:extLst>
      <p:ext uri="{BB962C8B-B14F-4D97-AF65-F5344CB8AC3E}">
        <p14:creationId xmlns:p14="http://schemas.microsoft.com/office/powerpoint/2010/main" val="6889477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23704</TotalTime>
  <Words>4510</Words>
  <Application>Microsoft Office PowerPoint</Application>
  <PresentationFormat>Widescreen</PresentationFormat>
  <Paragraphs>530</Paragraphs>
  <Slides>64</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Calibri Light</vt:lpstr>
      <vt:lpstr>Cambria Math</vt:lpstr>
      <vt:lpstr>Courier New</vt:lpstr>
      <vt:lpstr>Times New Roman</vt:lpstr>
      <vt:lpstr>Wingdings</vt:lpstr>
      <vt:lpstr>Wingdings</vt:lpstr>
      <vt:lpstr>Presentation</vt:lpstr>
      <vt:lpstr>PowerPoint Presentation</vt:lpstr>
      <vt:lpstr>PowerPoint Presentation</vt:lpstr>
      <vt:lpstr>Part 1: Foundations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How to Conduct a BCA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Limitations of BCA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Equity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Reminders</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Wes A.</dc:creator>
  <cp:lastModifiedBy>Wes Austin</cp:lastModifiedBy>
  <cp:revision>635</cp:revision>
  <dcterms:created xsi:type="dcterms:W3CDTF">2018-08-24T16:58:07Z</dcterms:created>
  <dcterms:modified xsi:type="dcterms:W3CDTF">2023-10-04T01:06:58Z</dcterms:modified>
</cp:coreProperties>
</file>